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70"/>
  </p:notesMasterIdLst>
  <p:handoutMasterIdLst>
    <p:handoutMasterId r:id="rId71"/>
  </p:handoutMasterIdLst>
  <p:sldIdLst>
    <p:sldId id="445" r:id="rId2"/>
    <p:sldId id="447" r:id="rId3"/>
    <p:sldId id="462" r:id="rId4"/>
    <p:sldId id="446" r:id="rId5"/>
    <p:sldId id="461" r:id="rId6"/>
    <p:sldId id="452" r:id="rId7"/>
    <p:sldId id="448" r:id="rId8"/>
    <p:sldId id="463" r:id="rId9"/>
    <p:sldId id="449" r:id="rId10"/>
    <p:sldId id="450" r:id="rId11"/>
    <p:sldId id="451" r:id="rId12"/>
    <p:sldId id="455" r:id="rId13"/>
    <p:sldId id="456" r:id="rId14"/>
    <p:sldId id="361" r:id="rId15"/>
    <p:sldId id="454" r:id="rId16"/>
    <p:sldId id="406" r:id="rId17"/>
    <p:sldId id="421" r:id="rId18"/>
    <p:sldId id="453" r:id="rId19"/>
    <p:sldId id="420" r:id="rId20"/>
    <p:sldId id="457" r:id="rId21"/>
    <p:sldId id="460" r:id="rId22"/>
    <p:sldId id="395" r:id="rId23"/>
    <p:sldId id="422" r:id="rId24"/>
    <p:sldId id="399" r:id="rId25"/>
    <p:sldId id="412" r:id="rId26"/>
    <p:sldId id="468" r:id="rId27"/>
    <p:sldId id="464" r:id="rId28"/>
    <p:sldId id="465" r:id="rId29"/>
    <p:sldId id="381" r:id="rId30"/>
    <p:sldId id="466" r:id="rId31"/>
    <p:sldId id="424" r:id="rId32"/>
    <p:sldId id="413" r:id="rId33"/>
    <p:sldId id="404" r:id="rId34"/>
    <p:sldId id="419" r:id="rId35"/>
    <p:sldId id="396" r:id="rId36"/>
    <p:sldId id="380" r:id="rId37"/>
    <p:sldId id="369" r:id="rId38"/>
    <p:sldId id="467" r:id="rId39"/>
    <p:sldId id="411" r:id="rId40"/>
    <p:sldId id="417" r:id="rId41"/>
    <p:sldId id="403" r:id="rId42"/>
    <p:sldId id="418" r:id="rId43"/>
    <p:sldId id="410" r:id="rId44"/>
    <p:sldId id="432" r:id="rId45"/>
    <p:sldId id="408" r:id="rId46"/>
    <p:sldId id="442" r:id="rId47"/>
    <p:sldId id="435" r:id="rId48"/>
    <p:sldId id="441" r:id="rId49"/>
    <p:sldId id="436" r:id="rId50"/>
    <p:sldId id="469" r:id="rId51"/>
    <p:sldId id="443" r:id="rId52"/>
    <p:sldId id="428" r:id="rId53"/>
    <p:sldId id="434" r:id="rId54"/>
    <p:sldId id="438" r:id="rId55"/>
    <p:sldId id="439" r:id="rId56"/>
    <p:sldId id="425" r:id="rId57"/>
    <p:sldId id="427" r:id="rId58"/>
    <p:sldId id="433" r:id="rId59"/>
    <p:sldId id="440" r:id="rId60"/>
    <p:sldId id="431" r:id="rId61"/>
    <p:sldId id="397" r:id="rId62"/>
    <p:sldId id="407" r:id="rId63"/>
    <p:sldId id="459" r:id="rId64"/>
    <p:sldId id="437" r:id="rId65"/>
    <p:sldId id="372" r:id="rId66"/>
    <p:sldId id="472" r:id="rId67"/>
    <p:sldId id="470" r:id="rId68"/>
    <p:sldId id="426" r:id="rId69"/>
  </p:sldIdLst>
  <p:sldSz cx="9144000" cy="6858000" type="screen4x3"/>
  <p:notesSz cx="10018713" cy="688498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8">
          <p15:clr>
            <a:srgbClr val="A4A3A4"/>
          </p15:clr>
        </p15:guide>
        <p15:guide id="2" pos="315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F940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5" autoAdjust="0"/>
    <p:restoredTop sz="94656" autoAdjust="0"/>
  </p:normalViewPr>
  <p:slideViewPr>
    <p:cSldViewPr>
      <p:cViewPr varScale="1">
        <p:scale>
          <a:sx n="59" d="100"/>
          <a:sy n="59" d="100"/>
        </p:scale>
        <p:origin x="-403" y="-77"/>
      </p:cViewPr>
      <p:guideLst>
        <p:guide orient="horz" pos="2160"/>
        <p:guide pos="2880"/>
      </p:guideLst>
    </p:cSldViewPr>
  </p:slideViewPr>
  <p:outlineViewPr>
    <p:cViewPr>
      <p:scale>
        <a:sx n="33" d="100"/>
        <a:sy n="33" d="100"/>
      </p:scale>
      <p:origin x="29" y="19464"/>
    </p:cViewPr>
  </p:outlineViewPr>
  <p:notesTextViewPr>
    <p:cViewPr>
      <p:scale>
        <a:sx n="100" d="100"/>
        <a:sy n="100" d="100"/>
      </p:scale>
      <p:origin x="0" y="0"/>
    </p:cViewPr>
  </p:notesTextViewPr>
  <p:sorterViewPr>
    <p:cViewPr>
      <p:scale>
        <a:sx n="90" d="100"/>
        <a:sy n="90" d="100"/>
      </p:scale>
      <p:origin x="0" y="9595"/>
    </p:cViewPr>
  </p:sorterViewPr>
  <p:notesViewPr>
    <p:cSldViewPr>
      <p:cViewPr varScale="1">
        <p:scale>
          <a:sx n="64" d="100"/>
          <a:sy n="64" d="100"/>
        </p:scale>
        <p:origin x="-77" y="-384"/>
      </p:cViewPr>
      <p:guideLst>
        <p:guide orient="horz" pos="2168"/>
        <p:guide pos="3155"/>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752B7-6765-47E0-A567-BE46E7014285}" type="doc">
      <dgm:prSet loTypeId="urn:microsoft.com/office/officeart/2005/8/layout/hProcess11" loCatId="process" qsTypeId="urn:microsoft.com/office/officeart/2005/8/quickstyle/3d9" qsCatId="3D" csTypeId="urn:microsoft.com/office/officeart/2005/8/colors/accent1_2" csCatId="accent1" phldr="1"/>
      <dgm:spPr/>
    </dgm:pt>
    <dgm:pt modelId="{8F5CB1BF-976C-4F60-89E3-591F01078F9E}">
      <dgm:prSet phldrT="[Text]"/>
      <dgm:spPr/>
      <dgm:t>
        <a:bodyPr/>
        <a:lstStyle/>
        <a:p>
          <a:pPr rtl="1"/>
          <a:r>
            <a:rPr lang="he-IL" dirty="0" smtClean="0"/>
            <a:t>פגישה 1</a:t>
          </a:r>
          <a:endParaRPr lang="he-IL" dirty="0"/>
        </a:p>
      </dgm:t>
    </dgm:pt>
    <dgm:pt modelId="{66BAE740-E0D2-41A5-89D5-6D8095EB0730}" type="parTrans" cxnId="{864B8283-784B-4374-BE2A-E79724D5A364}">
      <dgm:prSet/>
      <dgm:spPr/>
      <dgm:t>
        <a:bodyPr/>
        <a:lstStyle/>
        <a:p>
          <a:pPr rtl="1"/>
          <a:endParaRPr lang="he-IL"/>
        </a:p>
      </dgm:t>
    </dgm:pt>
    <dgm:pt modelId="{029E0D90-FC64-4FAE-9613-897AC3A7D4B4}" type="sibTrans" cxnId="{864B8283-784B-4374-BE2A-E79724D5A364}">
      <dgm:prSet/>
      <dgm:spPr/>
      <dgm:t>
        <a:bodyPr/>
        <a:lstStyle/>
        <a:p>
          <a:pPr rtl="1"/>
          <a:endParaRPr lang="he-IL"/>
        </a:p>
      </dgm:t>
    </dgm:pt>
    <dgm:pt modelId="{5E40BEF1-F14C-4FC4-A36F-9F189CD6535C}">
      <dgm:prSet phldrT="[Text]"/>
      <dgm:spPr/>
      <dgm:t>
        <a:bodyPr/>
        <a:lstStyle/>
        <a:p>
          <a:pPr rtl="1"/>
          <a:r>
            <a:rPr lang="he-IL" dirty="0" smtClean="0"/>
            <a:t>30 פגישות</a:t>
          </a:r>
          <a:endParaRPr lang="he-IL" dirty="0"/>
        </a:p>
      </dgm:t>
    </dgm:pt>
    <dgm:pt modelId="{CA4FBD9B-47A5-4028-9623-C0C9D7F50822}" type="parTrans" cxnId="{DF94813C-B71E-4278-80AD-9F40B5538716}">
      <dgm:prSet/>
      <dgm:spPr/>
      <dgm:t>
        <a:bodyPr/>
        <a:lstStyle/>
        <a:p>
          <a:pPr rtl="1"/>
          <a:endParaRPr lang="he-IL"/>
        </a:p>
      </dgm:t>
    </dgm:pt>
    <dgm:pt modelId="{308D862A-E6C8-4125-A359-20B019D64869}" type="sibTrans" cxnId="{DF94813C-B71E-4278-80AD-9F40B5538716}">
      <dgm:prSet/>
      <dgm:spPr/>
      <dgm:t>
        <a:bodyPr/>
        <a:lstStyle/>
        <a:p>
          <a:pPr rtl="1"/>
          <a:endParaRPr lang="he-IL"/>
        </a:p>
      </dgm:t>
    </dgm:pt>
    <dgm:pt modelId="{3A2A8915-1925-44A1-8AF4-03D278F283DE}" type="pres">
      <dgm:prSet presAssocID="{817752B7-6765-47E0-A567-BE46E7014285}" presName="Name0" presStyleCnt="0">
        <dgm:presLayoutVars>
          <dgm:dir/>
          <dgm:resizeHandles val="exact"/>
        </dgm:presLayoutVars>
      </dgm:prSet>
      <dgm:spPr/>
    </dgm:pt>
    <dgm:pt modelId="{6B97B4AD-3617-4507-B27E-C2B5076FF682}" type="pres">
      <dgm:prSet presAssocID="{817752B7-6765-47E0-A567-BE46E7014285}" presName="arrow" presStyleLbl="bgShp" presStyleIdx="0" presStyleCnt="1" custLinFactNeighborX="901" custLinFactNeighborY="-819"/>
      <dgm:spPr/>
    </dgm:pt>
    <dgm:pt modelId="{7853E128-0F1E-4CB4-BD10-2C8E0D9DDD0C}" type="pres">
      <dgm:prSet presAssocID="{817752B7-6765-47E0-A567-BE46E7014285}" presName="points" presStyleCnt="0"/>
      <dgm:spPr/>
    </dgm:pt>
    <dgm:pt modelId="{7F8F575A-609F-4C1D-84DC-35CAD844B4BD}" type="pres">
      <dgm:prSet presAssocID="{8F5CB1BF-976C-4F60-89E3-591F01078F9E}" presName="compositeA" presStyleCnt="0"/>
      <dgm:spPr/>
    </dgm:pt>
    <dgm:pt modelId="{B6F28C8F-2025-47B6-9DB5-280434CC13B9}" type="pres">
      <dgm:prSet presAssocID="{8F5CB1BF-976C-4F60-89E3-591F01078F9E}" presName="textA" presStyleLbl="revTx" presStyleIdx="0" presStyleCnt="2">
        <dgm:presLayoutVars>
          <dgm:bulletEnabled val="1"/>
        </dgm:presLayoutVars>
      </dgm:prSet>
      <dgm:spPr/>
      <dgm:t>
        <a:bodyPr/>
        <a:lstStyle/>
        <a:p>
          <a:pPr rtl="1"/>
          <a:endParaRPr lang="he-IL"/>
        </a:p>
      </dgm:t>
    </dgm:pt>
    <dgm:pt modelId="{89218700-858A-496E-AE6F-D51C5C8DBA02}" type="pres">
      <dgm:prSet presAssocID="{8F5CB1BF-976C-4F60-89E3-591F01078F9E}" presName="circleA" presStyleLbl="node1" presStyleIdx="0" presStyleCnt="2"/>
      <dgm:spPr/>
    </dgm:pt>
    <dgm:pt modelId="{9BFA98D2-A1EA-4AF6-BD50-73F6F1ADCC88}" type="pres">
      <dgm:prSet presAssocID="{8F5CB1BF-976C-4F60-89E3-591F01078F9E}" presName="spaceA" presStyleCnt="0"/>
      <dgm:spPr/>
    </dgm:pt>
    <dgm:pt modelId="{8B49CF0F-1C64-45B5-B562-3A4EDCEFE269}" type="pres">
      <dgm:prSet presAssocID="{029E0D90-FC64-4FAE-9613-897AC3A7D4B4}" presName="space" presStyleCnt="0"/>
      <dgm:spPr/>
    </dgm:pt>
    <dgm:pt modelId="{FF87A779-6E52-4EF6-88FE-30A0C7130E01}" type="pres">
      <dgm:prSet presAssocID="{5E40BEF1-F14C-4FC4-A36F-9F189CD6535C}" presName="compositeB" presStyleCnt="0"/>
      <dgm:spPr/>
    </dgm:pt>
    <dgm:pt modelId="{C3069A4F-B82E-41A3-8801-956115B1A4F1}" type="pres">
      <dgm:prSet presAssocID="{5E40BEF1-F14C-4FC4-A36F-9F189CD6535C}" presName="textB" presStyleLbl="revTx" presStyleIdx="1" presStyleCnt="2">
        <dgm:presLayoutVars>
          <dgm:bulletEnabled val="1"/>
        </dgm:presLayoutVars>
      </dgm:prSet>
      <dgm:spPr/>
      <dgm:t>
        <a:bodyPr/>
        <a:lstStyle/>
        <a:p>
          <a:pPr rtl="1"/>
          <a:endParaRPr lang="he-IL"/>
        </a:p>
      </dgm:t>
    </dgm:pt>
    <dgm:pt modelId="{C3E0A5F6-C7CF-4370-8329-E585D3E55B6E}" type="pres">
      <dgm:prSet presAssocID="{5E40BEF1-F14C-4FC4-A36F-9F189CD6535C}" presName="circleB" presStyleLbl="node1" presStyleIdx="1" presStyleCnt="2"/>
      <dgm:spPr/>
    </dgm:pt>
    <dgm:pt modelId="{D6762D13-2C92-423A-863A-BAACE22DCE92}" type="pres">
      <dgm:prSet presAssocID="{5E40BEF1-F14C-4FC4-A36F-9F189CD6535C}" presName="spaceB" presStyleCnt="0"/>
      <dgm:spPr/>
    </dgm:pt>
  </dgm:ptLst>
  <dgm:cxnLst>
    <dgm:cxn modelId="{DF94813C-B71E-4278-80AD-9F40B5538716}" srcId="{817752B7-6765-47E0-A567-BE46E7014285}" destId="{5E40BEF1-F14C-4FC4-A36F-9F189CD6535C}" srcOrd="1" destOrd="0" parTransId="{CA4FBD9B-47A5-4028-9623-C0C9D7F50822}" sibTransId="{308D862A-E6C8-4125-A359-20B019D64869}"/>
    <dgm:cxn modelId="{FE936701-72B3-42F6-93E6-C93284616437}" type="presOf" srcId="{817752B7-6765-47E0-A567-BE46E7014285}" destId="{3A2A8915-1925-44A1-8AF4-03D278F283DE}" srcOrd="0" destOrd="0" presId="urn:microsoft.com/office/officeart/2005/8/layout/hProcess11"/>
    <dgm:cxn modelId="{864B8283-784B-4374-BE2A-E79724D5A364}" srcId="{817752B7-6765-47E0-A567-BE46E7014285}" destId="{8F5CB1BF-976C-4F60-89E3-591F01078F9E}" srcOrd="0" destOrd="0" parTransId="{66BAE740-E0D2-41A5-89D5-6D8095EB0730}" sibTransId="{029E0D90-FC64-4FAE-9613-897AC3A7D4B4}"/>
    <dgm:cxn modelId="{B3B7CF25-7B74-4BF3-B715-D1896C93AE0B}" type="presOf" srcId="{5E40BEF1-F14C-4FC4-A36F-9F189CD6535C}" destId="{C3069A4F-B82E-41A3-8801-956115B1A4F1}" srcOrd="0" destOrd="0" presId="urn:microsoft.com/office/officeart/2005/8/layout/hProcess11"/>
    <dgm:cxn modelId="{88445D30-7269-4AAF-B730-83985DE2811E}" type="presOf" srcId="{8F5CB1BF-976C-4F60-89E3-591F01078F9E}" destId="{B6F28C8F-2025-47B6-9DB5-280434CC13B9}" srcOrd="0" destOrd="0" presId="urn:microsoft.com/office/officeart/2005/8/layout/hProcess11"/>
    <dgm:cxn modelId="{547BEC82-B0B4-44C8-A3F4-FF85C39041ED}" type="presParOf" srcId="{3A2A8915-1925-44A1-8AF4-03D278F283DE}" destId="{6B97B4AD-3617-4507-B27E-C2B5076FF682}" srcOrd="0" destOrd="0" presId="urn:microsoft.com/office/officeart/2005/8/layout/hProcess11"/>
    <dgm:cxn modelId="{AF15F129-2810-497F-806A-BCB665B120C8}" type="presParOf" srcId="{3A2A8915-1925-44A1-8AF4-03D278F283DE}" destId="{7853E128-0F1E-4CB4-BD10-2C8E0D9DDD0C}" srcOrd="1" destOrd="0" presId="urn:microsoft.com/office/officeart/2005/8/layout/hProcess11"/>
    <dgm:cxn modelId="{DDF1526D-307D-491A-A6DB-F0278F1F2940}" type="presParOf" srcId="{7853E128-0F1E-4CB4-BD10-2C8E0D9DDD0C}" destId="{7F8F575A-609F-4C1D-84DC-35CAD844B4BD}" srcOrd="0" destOrd="0" presId="urn:microsoft.com/office/officeart/2005/8/layout/hProcess11"/>
    <dgm:cxn modelId="{3F859267-6538-4755-9F51-A19840B201AA}" type="presParOf" srcId="{7F8F575A-609F-4C1D-84DC-35CAD844B4BD}" destId="{B6F28C8F-2025-47B6-9DB5-280434CC13B9}" srcOrd="0" destOrd="0" presId="urn:microsoft.com/office/officeart/2005/8/layout/hProcess11"/>
    <dgm:cxn modelId="{7B1CB5D2-EC1E-4CFF-A483-334035B17B07}" type="presParOf" srcId="{7F8F575A-609F-4C1D-84DC-35CAD844B4BD}" destId="{89218700-858A-496E-AE6F-D51C5C8DBA02}" srcOrd="1" destOrd="0" presId="urn:microsoft.com/office/officeart/2005/8/layout/hProcess11"/>
    <dgm:cxn modelId="{BAC400CD-C66C-4549-ADB4-FD5FC97616B4}" type="presParOf" srcId="{7F8F575A-609F-4C1D-84DC-35CAD844B4BD}" destId="{9BFA98D2-A1EA-4AF6-BD50-73F6F1ADCC88}" srcOrd="2" destOrd="0" presId="urn:microsoft.com/office/officeart/2005/8/layout/hProcess11"/>
    <dgm:cxn modelId="{99164DD5-7304-4AEB-B92C-DF8DA87B6E8F}" type="presParOf" srcId="{7853E128-0F1E-4CB4-BD10-2C8E0D9DDD0C}" destId="{8B49CF0F-1C64-45B5-B562-3A4EDCEFE269}" srcOrd="1" destOrd="0" presId="urn:microsoft.com/office/officeart/2005/8/layout/hProcess11"/>
    <dgm:cxn modelId="{9065D190-42AA-4F7E-B85A-66D68E56582C}" type="presParOf" srcId="{7853E128-0F1E-4CB4-BD10-2C8E0D9DDD0C}" destId="{FF87A779-6E52-4EF6-88FE-30A0C7130E01}" srcOrd="2" destOrd="0" presId="urn:microsoft.com/office/officeart/2005/8/layout/hProcess11"/>
    <dgm:cxn modelId="{5FE2954A-61CB-4D5B-9E6F-BDD66FE2D66B}" type="presParOf" srcId="{FF87A779-6E52-4EF6-88FE-30A0C7130E01}" destId="{C3069A4F-B82E-41A3-8801-956115B1A4F1}" srcOrd="0" destOrd="0" presId="urn:microsoft.com/office/officeart/2005/8/layout/hProcess11"/>
    <dgm:cxn modelId="{007B2658-DF1D-4872-95FB-2E68083DBFE5}" type="presParOf" srcId="{FF87A779-6E52-4EF6-88FE-30A0C7130E01}" destId="{C3E0A5F6-C7CF-4370-8329-E585D3E55B6E}" srcOrd="1" destOrd="0" presId="urn:microsoft.com/office/officeart/2005/8/layout/hProcess11"/>
    <dgm:cxn modelId="{FE1C7460-1252-4449-88FD-5A8C7DC4AE97}" type="presParOf" srcId="{FF87A779-6E52-4EF6-88FE-30A0C7130E01}" destId="{D6762D13-2C92-423A-863A-BAACE22DCE92}"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76900" y="0"/>
            <a:ext cx="4341813" cy="344488"/>
          </a:xfrm>
          <a:prstGeom prst="rect">
            <a:avLst/>
          </a:prstGeom>
        </p:spPr>
        <p:txBody>
          <a:bodyPr vert="horz" lIns="96588" tIns="48294" rIns="96588" bIns="48294" rtlCol="1"/>
          <a:lstStyle>
            <a:lvl1pPr algn="r" fontAlgn="auto">
              <a:spcBef>
                <a:spcPts val="0"/>
              </a:spcBef>
              <a:spcAft>
                <a:spcPts val="0"/>
              </a:spcAft>
              <a:defRPr sz="1300">
                <a:latin typeface="+mn-lt"/>
                <a:cs typeface="+mn-cs"/>
              </a:defRPr>
            </a:lvl1pPr>
          </a:lstStyle>
          <a:p>
            <a:pPr>
              <a:defRPr/>
            </a:pPr>
            <a:endParaRPr lang="he-IL"/>
          </a:p>
        </p:txBody>
      </p:sp>
      <p:sp>
        <p:nvSpPr>
          <p:cNvPr id="3" name="Date Placeholder 2"/>
          <p:cNvSpPr>
            <a:spLocks noGrp="1"/>
          </p:cNvSpPr>
          <p:nvPr>
            <p:ph type="dt" sz="quarter" idx="1"/>
          </p:nvPr>
        </p:nvSpPr>
        <p:spPr>
          <a:xfrm>
            <a:off x="1588" y="0"/>
            <a:ext cx="4341812" cy="344488"/>
          </a:xfrm>
          <a:prstGeom prst="rect">
            <a:avLst/>
          </a:prstGeom>
        </p:spPr>
        <p:txBody>
          <a:bodyPr vert="horz" lIns="96588" tIns="48294" rIns="96588" bIns="48294" rtlCol="1"/>
          <a:lstStyle>
            <a:lvl1pPr algn="l" fontAlgn="auto">
              <a:spcBef>
                <a:spcPts val="0"/>
              </a:spcBef>
              <a:spcAft>
                <a:spcPts val="0"/>
              </a:spcAft>
              <a:defRPr sz="1300" smtClean="0">
                <a:latin typeface="+mn-lt"/>
                <a:cs typeface="+mn-cs"/>
              </a:defRPr>
            </a:lvl1pPr>
          </a:lstStyle>
          <a:p>
            <a:pPr>
              <a:defRPr/>
            </a:pPr>
            <a:fld id="{CB9CFCFA-EF9F-4EA7-900A-2F80E051880A}" type="datetimeFigureOut">
              <a:rPr lang="he-IL"/>
              <a:pPr>
                <a:defRPr/>
              </a:pPr>
              <a:t>י'/כסלו/תשע"ו</a:t>
            </a:fld>
            <a:endParaRPr lang="he-IL"/>
          </a:p>
        </p:txBody>
      </p:sp>
      <p:sp>
        <p:nvSpPr>
          <p:cNvPr id="4" name="Footer Placeholder 3"/>
          <p:cNvSpPr>
            <a:spLocks noGrp="1"/>
          </p:cNvSpPr>
          <p:nvPr>
            <p:ph type="ftr" sz="quarter" idx="2"/>
          </p:nvPr>
        </p:nvSpPr>
        <p:spPr>
          <a:xfrm>
            <a:off x="5676900" y="6538913"/>
            <a:ext cx="4341813" cy="344487"/>
          </a:xfrm>
          <a:prstGeom prst="rect">
            <a:avLst/>
          </a:prstGeom>
        </p:spPr>
        <p:txBody>
          <a:bodyPr vert="horz" lIns="96588" tIns="48294" rIns="96588" bIns="48294" rtlCol="1" anchor="b"/>
          <a:lstStyle>
            <a:lvl1pPr algn="r" fontAlgn="auto">
              <a:spcBef>
                <a:spcPts val="0"/>
              </a:spcBef>
              <a:spcAft>
                <a:spcPts val="0"/>
              </a:spcAft>
              <a:defRPr sz="1300">
                <a:latin typeface="+mn-lt"/>
                <a:cs typeface="+mn-cs"/>
              </a:defRPr>
            </a:lvl1pPr>
          </a:lstStyle>
          <a:p>
            <a:pPr>
              <a:defRPr/>
            </a:pPr>
            <a:endParaRPr lang="he-IL"/>
          </a:p>
        </p:txBody>
      </p:sp>
      <p:sp>
        <p:nvSpPr>
          <p:cNvPr id="5" name="Slide Number Placeholder 4"/>
          <p:cNvSpPr>
            <a:spLocks noGrp="1"/>
          </p:cNvSpPr>
          <p:nvPr>
            <p:ph type="sldNum" sz="quarter" idx="3"/>
          </p:nvPr>
        </p:nvSpPr>
        <p:spPr>
          <a:xfrm>
            <a:off x="1588" y="6538913"/>
            <a:ext cx="4341812" cy="344487"/>
          </a:xfrm>
          <a:prstGeom prst="rect">
            <a:avLst/>
          </a:prstGeom>
        </p:spPr>
        <p:txBody>
          <a:bodyPr vert="horz" lIns="96588" tIns="48294" rIns="96588" bIns="48294" rtlCol="1" anchor="b"/>
          <a:lstStyle>
            <a:lvl1pPr algn="l" fontAlgn="auto">
              <a:spcBef>
                <a:spcPts val="0"/>
              </a:spcBef>
              <a:spcAft>
                <a:spcPts val="0"/>
              </a:spcAft>
              <a:defRPr sz="1300" smtClean="0">
                <a:latin typeface="+mn-lt"/>
                <a:cs typeface="+mn-cs"/>
              </a:defRPr>
            </a:lvl1pPr>
          </a:lstStyle>
          <a:p>
            <a:pPr>
              <a:defRPr/>
            </a:pPr>
            <a:fld id="{F4332609-7835-478A-A3B2-EF58CA28F94E}" type="slidenum">
              <a:rPr lang="he-IL"/>
              <a:pPr>
                <a:defRPr/>
              </a:pPr>
              <a:t>‹#›</a:t>
            </a:fld>
            <a:endParaRPr lang="he-IL"/>
          </a:p>
        </p:txBody>
      </p:sp>
    </p:spTree>
    <p:extLst>
      <p:ext uri="{BB962C8B-B14F-4D97-AF65-F5344CB8AC3E}">
        <p14:creationId xmlns="" xmlns:p14="http://schemas.microsoft.com/office/powerpoint/2010/main" val="327176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76900" y="0"/>
            <a:ext cx="4341813" cy="344488"/>
          </a:xfrm>
          <a:prstGeom prst="rect">
            <a:avLst/>
          </a:prstGeom>
        </p:spPr>
        <p:txBody>
          <a:bodyPr vert="horz" lIns="96588" tIns="48294" rIns="96588" bIns="48294" rtlCol="1"/>
          <a:lstStyle>
            <a:lvl1pPr algn="r" fontAlgn="auto">
              <a:spcBef>
                <a:spcPts val="0"/>
              </a:spcBef>
              <a:spcAft>
                <a:spcPts val="0"/>
              </a:spcAft>
              <a:defRPr sz="1300">
                <a:latin typeface="+mn-lt"/>
                <a:cs typeface="+mn-cs"/>
              </a:defRPr>
            </a:lvl1pPr>
          </a:lstStyle>
          <a:p>
            <a:pPr>
              <a:defRPr/>
            </a:pPr>
            <a:endParaRPr lang="he-IL"/>
          </a:p>
        </p:txBody>
      </p:sp>
      <p:sp>
        <p:nvSpPr>
          <p:cNvPr id="3" name="Date Placeholder 2"/>
          <p:cNvSpPr>
            <a:spLocks noGrp="1"/>
          </p:cNvSpPr>
          <p:nvPr>
            <p:ph type="dt" idx="1"/>
          </p:nvPr>
        </p:nvSpPr>
        <p:spPr>
          <a:xfrm>
            <a:off x="1588" y="0"/>
            <a:ext cx="4341812" cy="344488"/>
          </a:xfrm>
          <a:prstGeom prst="rect">
            <a:avLst/>
          </a:prstGeom>
        </p:spPr>
        <p:txBody>
          <a:bodyPr vert="horz" lIns="96588" tIns="48294" rIns="96588" bIns="48294" rtlCol="1"/>
          <a:lstStyle>
            <a:lvl1pPr algn="l" fontAlgn="auto">
              <a:spcBef>
                <a:spcPts val="0"/>
              </a:spcBef>
              <a:spcAft>
                <a:spcPts val="0"/>
              </a:spcAft>
              <a:defRPr sz="1300" smtClean="0">
                <a:latin typeface="+mn-lt"/>
                <a:cs typeface="+mn-cs"/>
              </a:defRPr>
            </a:lvl1pPr>
          </a:lstStyle>
          <a:p>
            <a:pPr>
              <a:defRPr/>
            </a:pPr>
            <a:fld id="{6C07885D-C0B5-4DAA-844F-D5C3E66D8D39}" type="datetimeFigureOut">
              <a:rPr lang="he-IL"/>
              <a:pPr>
                <a:defRPr/>
              </a:pPr>
              <a:t>י'/כסלו/תשע"ו</a:t>
            </a:fld>
            <a:endParaRPr lang="he-IL"/>
          </a:p>
        </p:txBody>
      </p:sp>
      <p:sp>
        <p:nvSpPr>
          <p:cNvPr id="4" name="Slide Image Placeholder 3"/>
          <p:cNvSpPr>
            <a:spLocks noGrp="1" noRot="1" noChangeAspect="1"/>
          </p:cNvSpPr>
          <p:nvPr>
            <p:ph type="sldImg" idx="2"/>
          </p:nvPr>
        </p:nvSpPr>
        <p:spPr>
          <a:xfrm>
            <a:off x="3287713" y="515938"/>
            <a:ext cx="3443287" cy="2582862"/>
          </a:xfrm>
          <a:prstGeom prst="rect">
            <a:avLst/>
          </a:prstGeom>
          <a:noFill/>
          <a:ln w="12700">
            <a:solidFill>
              <a:prstClr val="black"/>
            </a:solidFill>
          </a:ln>
        </p:spPr>
        <p:txBody>
          <a:bodyPr vert="horz" lIns="96588" tIns="48294" rIns="96588" bIns="48294" rtlCol="1" anchor="ctr"/>
          <a:lstStyle/>
          <a:p>
            <a:pPr lvl="0"/>
            <a:endParaRPr lang="he-IL" noProof="0"/>
          </a:p>
        </p:txBody>
      </p:sp>
      <p:sp>
        <p:nvSpPr>
          <p:cNvPr id="5" name="Notes Placeholder 4"/>
          <p:cNvSpPr>
            <a:spLocks noGrp="1"/>
          </p:cNvSpPr>
          <p:nvPr>
            <p:ph type="body" sz="quarter" idx="3"/>
          </p:nvPr>
        </p:nvSpPr>
        <p:spPr>
          <a:xfrm>
            <a:off x="1001713" y="3270250"/>
            <a:ext cx="8015287" cy="3098800"/>
          </a:xfrm>
          <a:prstGeom prst="rect">
            <a:avLst/>
          </a:prstGeom>
        </p:spPr>
        <p:txBody>
          <a:bodyPr vert="horz" wrap="square" lIns="96588" tIns="48294" rIns="96588" bIns="48294"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5676900" y="6538913"/>
            <a:ext cx="4341813" cy="344487"/>
          </a:xfrm>
          <a:prstGeom prst="rect">
            <a:avLst/>
          </a:prstGeom>
        </p:spPr>
        <p:txBody>
          <a:bodyPr vert="horz" lIns="96588" tIns="48294" rIns="96588" bIns="48294" rtlCol="1" anchor="b"/>
          <a:lstStyle>
            <a:lvl1pPr algn="r" fontAlgn="auto">
              <a:spcBef>
                <a:spcPts val="0"/>
              </a:spcBef>
              <a:spcAft>
                <a:spcPts val="0"/>
              </a:spcAft>
              <a:defRPr sz="13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6538913"/>
            <a:ext cx="4341812" cy="344487"/>
          </a:xfrm>
          <a:prstGeom prst="rect">
            <a:avLst/>
          </a:prstGeom>
        </p:spPr>
        <p:txBody>
          <a:bodyPr vert="horz" lIns="96588" tIns="48294" rIns="96588" bIns="48294" rtlCol="1" anchor="b"/>
          <a:lstStyle>
            <a:lvl1pPr algn="l" fontAlgn="auto">
              <a:spcBef>
                <a:spcPts val="0"/>
              </a:spcBef>
              <a:spcAft>
                <a:spcPts val="0"/>
              </a:spcAft>
              <a:defRPr sz="1300" smtClean="0">
                <a:latin typeface="+mn-lt"/>
                <a:cs typeface="+mn-cs"/>
              </a:defRPr>
            </a:lvl1pPr>
          </a:lstStyle>
          <a:p>
            <a:pPr>
              <a:defRPr/>
            </a:pPr>
            <a:fld id="{1423BA1F-F745-4B51-BAAA-FB4465AB864D}" type="slidenum">
              <a:rPr lang="he-IL"/>
              <a:pPr>
                <a:defRPr/>
              </a:pPr>
              <a:t>‹#›</a:t>
            </a:fld>
            <a:endParaRPr lang="he-IL"/>
          </a:p>
        </p:txBody>
      </p:sp>
    </p:spTree>
    <p:extLst>
      <p:ext uri="{BB962C8B-B14F-4D97-AF65-F5344CB8AC3E}">
        <p14:creationId xmlns="" xmlns:p14="http://schemas.microsoft.com/office/powerpoint/2010/main" val="2920575548"/>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83D90-2177-4769-8D10-BE9710B168E8}"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e-IL" dirty="0"/>
          </a:p>
        </p:txBody>
      </p:sp>
    </p:spTree>
    <p:extLst>
      <p:ext uri="{BB962C8B-B14F-4D97-AF65-F5344CB8AC3E}">
        <p14:creationId xmlns:p14="http://schemas.microsoft.com/office/powerpoint/2010/main" xmlns="" val="55912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5400" b="1" cap="all" spc="0" baseline="0">
                <a:effectLst>
                  <a:reflection blurRad="12700" stA="34000" endA="740" endPos="53000" dir="5400000" sy="-100000" algn="bl" rotWithShape="0"/>
                </a:effectLst>
              </a:defRPr>
            </a:lvl1pPr>
            <a:extLst/>
          </a:lstStyle>
          <a:p>
            <a:r>
              <a:rPr lang="en-US" dirty="0" smtClean="0"/>
              <a:t>Click to edit Master title style</a:t>
            </a:r>
            <a:endParaRPr lang="en-US" dirty="0"/>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accent6">
                    <a:lumMod val="20000"/>
                    <a:lumOff val="8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10" name="Date Placeholder 27"/>
          <p:cNvSpPr>
            <a:spLocks noGrp="1"/>
          </p:cNvSpPr>
          <p:nvPr>
            <p:ph type="dt" sz="half" idx="10"/>
          </p:nvPr>
        </p:nvSpPr>
        <p:spPr/>
        <p:txBody>
          <a:bodyPr/>
          <a:lstStyle>
            <a:lvl1pPr>
              <a:defRPr/>
            </a:lvl1pPr>
            <a:extLst/>
          </a:lstStyle>
          <a:p>
            <a:pPr>
              <a:defRPr/>
            </a:pPr>
            <a:endParaRPr lang="he-IL"/>
          </a:p>
        </p:txBody>
      </p:sp>
      <p:sp>
        <p:nvSpPr>
          <p:cNvPr id="11" name="Footer Placeholder 16"/>
          <p:cNvSpPr>
            <a:spLocks noGrp="1"/>
          </p:cNvSpPr>
          <p:nvPr>
            <p:ph type="ftr" sz="quarter" idx="11"/>
          </p:nvPr>
        </p:nvSpPr>
        <p:spPr/>
        <p:txBody>
          <a:bodyPr/>
          <a:lstStyle>
            <a:lvl1pPr>
              <a:defRPr/>
            </a:lvl1pPr>
            <a:extLst/>
          </a:lstStyle>
          <a:p>
            <a:pPr>
              <a:defRPr/>
            </a:pPr>
            <a:endParaRPr lang="he-IL"/>
          </a:p>
        </p:txBody>
      </p:sp>
      <p:sp>
        <p:nvSpPr>
          <p:cNvPr id="12" name="Slide Number Placeholder 28"/>
          <p:cNvSpPr>
            <a:spLocks noGrp="1"/>
          </p:cNvSpPr>
          <p:nvPr>
            <p:ph type="sldNum" sz="quarter" idx="12"/>
          </p:nvPr>
        </p:nvSpPr>
        <p:spPr/>
        <p:txBody>
          <a:bodyPr/>
          <a:lstStyle>
            <a:lvl1pPr>
              <a:defRPr/>
            </a:lvl1pPr>
            <a:extLst/>
          </a:lstStyle>
          <a:p>
            <a:pPr>
              <a:defRPr/>
            </a:pPr>
            <a:fld id="{469594A5-D510-4BA1-BF32-93FB214C9D83}"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he-IL"/>
          </a:p>
        </p:txBody>
      </p:sp>
      <p:sp>
        <p:nvSpPr>
          <p:cNvPr id="5" name="Footer Placeholder 2"/>
          <p:cNvSpPr>
            <a:spLocks noGrp="1"/>
          </p:cNvSpPr>
          <p:nvPr>
            <p:ph type="ftr" sz="quarter" idx="11"/>
          </p:nvPr>
        </p:nvSpPr>
        <p:spPr/>
        <p:txBody>
          <a:bodyPr/>
          <a:lstStyle>
            <a:lvl1pPr>
              <a:defRPr/>
            </a:lvl1pPr>
          </a:lstStyle>
          <a:p>
            <a:pPr>
              <a:defRPr/>
            </a:pPr>
            <a:endParaRPr lang="he-IL"/>
          </a:p>
        </p:txBody>
      </p:sp>
      <p:sp>
        <p:nvSpPr>
          <p:cNvPr id="6" name="Slide Number Placeholder 22"/>
          <p:cNvSpPr>
            <a:spLocks noGrp="1"/>
          </p:cNvSpPr>
          <p:nvPr>
            <p:ph type="sldNum" sz="quarter" idx="12"/>
          </p:nvPr>
        </p:nvSpPr>
        <p:spPr/>
        <p:txBody>
          <a:bodyPr/>
          <a:lstStyle>
            <a:lvl1pPr>
              <a:defRPr/>
            </a:lvl1pPr>
          </a:lstStyle>
          <a:p>
            <a:pPr>
              <a:defRPr/>
            </a:pPr>
            <a:fld id="{9D0A2785-6386-41DA-9CDE-8EB6266FD9A7}"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512064"/>
            <a:ext cx="8435280" cy="914400"/>
          </a:xfrm>
        </p:spPr>
        <p:txBody>
          <a:bodyPr/>
          <a:lstStyle>
            <a:lvl1pPr algn="ctr">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buFontTx/>
              <a:buNone/>
              <a:defRPr/>
            </a:lvl1pPr>
            <a:lvl2pPr marL="447675" indent="-360363">
              <a:buClr>
                <a:schemeClr val="accent6"/>
              </a:buClr>
              <a:buFont typeface="Wingdings" pitchFamily="2" charset="2"/>
              <a:buChar char="ü"/>
              <a:defRPr/>
            </a:lvl2pPr>
            <a:lvl3pPr marL="720725" indent="-273050">
              <a:buClr>
                <a:schemeClr val="accent6"/>
              </a:buClr>
              <a:buFont typeface="Courier New" pitchFamily="49" charset="0"/>
              <a:buChar char="o"/>
              <a:defRPr sz="2400" i="1">
                <a:solidFill>
                  <a:schemeClr val="accent2">
                    <a:lumMod val="60000"/>
                    <a:lumOff val="40000"/>
                  </a:schemeClr>
                </a:solidFill>
              </a:defRPr>
            </a:lvl3pPr>
            <a:lvl4pPr marL="984250" indent="-263525">
              <a:buClr>
                <a:schemeClr val="accent6"/>
              </a:buClr>
              <a:defRPr/>
            </a:lvl4pPr>
            <a:lvl5pPr marL="1257300" indent="-273050">
              <a:buClr>
                <a:schemeClr val="accent6"/>
              </a:buCl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10"/>
          </p:nvPr>
        </p:nvSpPr>
        <p:spPr/>
        <p:txBody>
          <a:bodyPr/>
          <a:lstStyle>
            <a:extLst/>
          </a:lstStyle>
          <a:p>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a:xfrm>
            <a:off x="323528" y="6381328"/>
            <a:ext cx="457200" cy="365125"/>
          </a:xfrm>
        </p:spPr>
        <p:txBody>
          <a:bodyPr/>
          <a:lstStyle>
            <a:lvl1pPr>
              <a:defRPr sz="1400" baseline="0"/>
            </a:lvl1pPr>
            <a:extLst/>
          </a:lstStyle>
          <a:p>
            <a:fld id="{ED90CCE5-5E2E-4124-AEE9-E62304411FA9}" type="slidenum">
              <a:rPr lang="he-IL" smtClean="0"/>
              <a:pPr/>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cs typeface="+mn-cs"/>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cs typeface="+mn-cs"/>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hasCustomPrompt="1"/>
          </p:nvPr>
        </p:nvSpPr>
        <p:spPr>
          <a:xfrm>
            <a:off x="683568" y="1628800"/>
            <a:ext cx="4369154" cy="3960440"/>
          </a:xfrm>
        </p:spPr>
        <p:txBody>
          <a:bodyPr lIns="82296" tIns="45720" bIns="0" anchor="t">
            <a:normAutofit/>
          </a:bodyPr>
          <a:lstStyle>
            <a:lvl1pPr marL="273050" indent="-219075">
              <a:buFont typeface="Arial" pitchFamily="34" charset="0"/>
              <a:buChar char="•"/>
              <a:defRPr sz="3200" b="1">
                <a:solidFill>
                  <a:schemeClr val="accent6">
                    <a:lumMod val="20000"/>
                    <a:lumOff val="80000"/>
                  </a:schemeClr>
                </a:solidFill>
                <a:cs typeface="+mn-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extLst/>
          </a:lstStyle>
          <a:p>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a:xfrm>
            <a:off x="179512" y="6381328"/>
            <a:ext cx="457200" cy="365125"/>
          </a:xfrm>
        </p:spPr>
        <p:txBody>
          <a:bodyPr/>
          <a:lstStyle>
            <a:lvl1pPr>
              <a:defRPr sz="1400"/>
            </a:lvl1pPr>
            <a:extLst/>
          </a:lstStyle>
          <a:p>
            <a:fld id="{1590D9F2-4194-46D2-9071-07E31CEB1804}" type="slidenum">
              <a:rPr lang="he-IL" smtClean="0"/>
              <a:pPr/>
              <a:t>‹#›</a:t>
            </a:fld>
            <a:endParaRPr lang="he-IL"/>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ctr">
              <a:buNone/>
              <a:defRPr sz="4400" b="1" cap="none" spc="-150" baseline="0"/>
            </a:lvl1pPr>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dirty="0" smtClean="0"/>
              <a:t>Click to edit Master title style</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he-IL"/>
          </a:p>
        </p:txBody>
      </p:sp>
      <p:sp>
        <p:nvSpPr>
          <p:cNvPr id="6" name="Footer Placeholder 5"/>
          <p:cNvSpPr>
            <a:spLocks noGrp="1"/>
          </p:cNvSpPr>
          <p:nvPr>
            <p:ph type="ftr" sz="quarter" idx="11"/>
          </p:nvPr>
        </p:nvSpPr>
        <p:spPr/>
        <p:txBody>
          <a:bodyPr/>
          <a:lstStyle>
            <a:lvl1pPr>
              <a:defRPr/>
            </a:lvl1pPr>
            <a:extLst/>
          </a:lstStyle>
          <a:p>
            <a:pPr>
              <a:defRPr/>
            </a:pPr>
            <a:endParaRPr lang="he-IL"/>
          </a:p>
        </p:txBody>
      </p:sp>
      <p:sp>
        <p:nvSpPr>
          <p:cNvPr id="7" name="Slide Number Placeholder 6"/>
          <p:cNvSpPr>
            <a:spLocks noGrp="1"/>
          </p:cNvSpPr>
          <p:nvPr>
            <p:ph type="sldNum" sz="quarter" idx="12"/>
          </p:nvPr>
        </p:nvSpPr>
        <p:spPr/>
        <p:txBody>
          <a:bodyPr/>
          <a:lstStyle>
            <a:lvl1pPr>
              <a:defRPr/>
            </a:lvl1pPr>
            <a:extLst/>
          </a:lstStyle>
          <a:p>
            <a:pPr>
              <a:defRPr/>
            </a:pPr>
            <a:fld id="{7C6B6A18-2932-40BA-86B8-5E434F6A2CAA}"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24"/>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Date Placeholder 6"/>
          <p:cNvSpPr>
            <a:spLocks noGrp="1"/>
          </p:cNvSpPr>
          <p:nvPr>
            <p:ph type="dt" sz="half" idx="10"/>
          </p:nvPr>
        </p:nvSpPr>
        <p:spPr/>
        <p:txBody>
          <a:bodyPr/>
          <a:lstStyle>
            <a:lvl1pPr>
              <a:defRPr/>
            </a:lvl1pPr>
            <a:extLst/>
          </a:lstStyle>
          <a:p>
            <a:pPr>
              <a:defRPr/>
            </a:pPr>
            <a:endParaRPr lang="he-IL"/>
          </a:p>
        </p:txBody>
      </p:sp>
      <p:sp>
        <p:nvSpPr>
          <p:cNvPr id="18" name="Footer Placeholder 7"/>
          <p:cNvSpPr>
            <a:spLocks noGrp="1"/>
          </p:cNvSpPr>
          <p:nvPr>
            <p:ph type="ftr" sz="quarter" idx="11"/>
          </p:nvPr>
        </p:nvSpPr>
        <p:spPr/>
        <p:txBody>
          <a:bodyPr/>
          <a:lstStyle>
            <a:lvl1pPr>
              <a:defRPr/>
            </a:lvl1pPr>
            <a:extLst/>
          </a:lstStyle>
          <a:p>
            <a:pPr>
              <a:defRPr/>
            </a:pPr>
            <a:endParaRPr lang="he-IL"/>
          </a:p>
        </p:txBody>
      </p:sp>
      <p:sp>
        <p:nvSpPr>
          <p:cNvPr id="19" name="Slide Number Placeholder 8"/>
          <p:cNvSpPr>
            <a:spLocks noGrp="1"/>
          </p:cNvSpPr>
          <p:nvPr>
            <p:ph type="sldNum" sz="quarter" idx="12"/>
          </p:nvPr>
        </p:nvSpPr>
        <p:spPr/>
        <p:txBody>
          <a:bodyPr/>
          <a:lstStyle>
            <a:lvl1pPr>
              <a:defRPr/>
            </a:lvl1pPr>
            <a:extLst/>
          </a:lstStyle>
          <a:p>
            <a:pPr>
              <a:defRPr/>
            </a:pPr>
            <a:fld id="{E36ED77A-2F1A-4A60-BEE9-BBDE4214051F}"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he-IL"/>
          </a:p>
        </p:txBody>
      </p:sp>
      <p:sp>
        <p:nvSpPr>
          <p:cNvPr id="4" name="Footer Placeholder 3"/>
          <p:cNvSpPr>
            <a:spLocks noGrp="1"/>
          </p:cNvSpPr>
          <p:nvPr>
            <p:ph type="ftr" sz="quarter" idx="11"/>
          </p:nvPr>
        </p:nvSpPr>
        <p:spPr/>
        <p:txBody>
          <a:bodyPr/>
          <a:lstStyle>
            <a:lvl1pPr>
              <a:defRPr/>
            </a:lvl1pPr>
            <a:extLst/>
          </a:lstStyle>
          <a:p>
            <a:pPr>
              <a:defRPr/>
            </a:pPr>
            <a:endParaRPr lang="he-IL"/>
          </a:p>
        </p:txBody>
      </p:sp>
      <p:sp>
        <p:nvSpPr>
          <p:cNvPr id="5" name="Slide Number Placeholder 4"/>
          <p:cNvSpPr>
            <a:spLocks noGrp="1"/>
          </p:cNvSpPr>
          <p:nvPr>
            <p:ph type="sldNum" sz="quarter" idx="12"/>
          </p:nvPr>
        </p:nvSpPr>
        <p:spPr>
          <a:xfrm>
            <a:off x="395288" y="6381750"/>
            <a:ext cx="457200" cy="365125"/>
          </a:xfrm>
        </p:spPr>
        <p:txBody>
          <a:bodyPr/>
          <a:lstStyle>
            <a:lvl1pPr>
              <a:defRPr/>
            </a:lvl1pPr>
            <a:extLst/>
          </a:lstStyle>
          <a:p>
            <a:pPr>
              <a:defRPr/>
            </a:pPr>
            <a:fld id="{ECD479AE-1D9F-43BD-A115-392706941EC4}" type="slidenum">
              <a:rPr lang="he-IL"/>
              <a:pPr>
                <a:defRPr/>
              </a:pPr>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extLst/>
          </a:lstStyle>
          <a:p>
            <a:pPr>
              <a:defRPr/>
            </a:pPr>
            <a:endParaRPr lang="he-IL"/>
          </a:p>
        </p:txBody>
      </p:sp>
      <p:sp>
        <p:nvSpPr>
          <p:cNvPr id="4" name="Footer Placeholder 3"/>
          <p:cNvSpPr>
            <a:spLocks noGrp="1"/>
          </p:cNvSpPr>
          <p:nvPr>
            <p:ph type="ftr" sz="quarter" idx="11"/>
          </p:nvPr>
        </p:nvSpPr>
        <p:spPr/>
        <p:txBody>
          <a:bodyPr/>
          <a:lstStyle>
            <a:lvl1pPr>
              <a:defRPr/>
            </a:lvl1pPr>
            <a:extLst/>
          </a:lstStyle>
          <a:p>
            <a:pPr>
              <a:defRPr/>
            </a:pPr>
            <a:endParaRPr lang="he-IL"/>
          </a:p>
        </p:txBody>
      </p:sp>
      <p:sp>
        <p:nvSpPr>
          <p:cNvPr id="5" name="Slide Number Placeholder 4"/>
          <p:cNvSpPr>
            <a:spLocks noGrp="1"/>
          </p:cNvSpPr>
          <p:nvPr>
            <p:ph type="sldNum" sz="quarter" idx="12"/>
          </p:nvPr>
        </p:nvSpPr>
        <p:spPr>
          <a:xfrm>
            <a:off x="395288" y="6381750"/>
            <a:ext cx="457200" cy="365125"/>
          </a:xfrm>
        </p:spPr>
        <p:txBody>
          <a:bodyPr/>
          <a:lstStyle>
            <a:lvl1pPr>
              <a:defRPr/>
            </a:lvl1pPr>
            <a:extLst/>
          </a:lstStyle>
          <a:p>
            <a:pPr>
              <a:defRPr/>
            </a:pPr>
            <a:fld id="{ECD479AE-1D9F-43BD-A115-392706941EC4}" type="slidenum">
              <a:rPr lang="he-IL"/>
              <a:pPr>
                <a:defRPr/>
              </a:pPr>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000"/>
            </a:lvl1pPr>
            <a:lvl2pPr>
              <a:defRPr sz="2800"/>
            </a:lvl2pPr>
            <a:lvl3pPr>
              <a:defRPr sz="2400"/>
            </a:lvl3pPr>
            <a:lvl4pPr>
              <a:defRPr sz="2000"/>
            </a:lvl4pPr>
            <a:lvl5pPr>
              <a:defRPr sz="20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endParaRPr lang="he-IL"/>
          </a:p>
        </p:txBody>
      </p:sp>
      <p:sp>
        <p:nvSpPr>
          <p:cNvPr id="6" name="Footer Placeholder 2"/>
          <p:cNvSpPr>
            <a:spLocks noGrp="1"/>
          </p:cNvSpPr>
          <p:nvPr>
            <p:ph type="ftr" sz="quarter" idx="11"/>
          </p:nvPr>
        </p:nvSpPr>
        <p:spPr/>
        <p:txBody>
          <a:bodyPr/>
          <a:lstStyle>
            <a:lvl1pPr>
              <a:defRPr/>
            </a:lvl1pPr>
          </a:lstStyle>
          <a:p>
            <a:pPr>
              <a:defRPr/>
            </a:pPr>
            <a:endParaRPr lang="he-IL"/>
          </a:p>
        </p:txBody>
      </p:sp>
      <p:sp>
        <p:nvSpPr>
          <p:cNvPr id="7" name="Slide Number Placeholder 22"/>
          <p:cNvSpPr>
            <a:spLocks noGrp="1"/>
          </p:cNvSpPr>
          <p:nvPr>
            <p:ph type="sldNum" sz="quarter" idx="12"/>
          </p:nvPr>
        </p:nvSpPr>
        <p:spPr/>
        <p:txBody>
          <a:bodyPr/>
          <a:lstStyle>
            <a:lvl1pPr>
              <a:defRPr/>
            </a:lvl1pPr>
          </a:lstStyle>
          <a:p>
            <a:pPr>
              <a:defRPr/>
            </a:pPr>
            <a:fld id="{342C2184-97E2-4C97-B699-9CF9D590A5D6}"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9"/>
          <p:cNvGrpSpPr>
            <a:grpSpLocks/>
          </p:cNvGrpSpPr>
          <p:nvPr/>
        </p:nvGrpSpPr>
        <p:grpSpPr bwMode="auto">
          <a:xfrm rot="5400000">
            <a:off x="8515351" y="1219200"/>
            <a:ext cx="131762" cy="128587"/>
            <a:chOff x="6668087" y="1297746"/>
            <a:chExt cx="161840" cy="156602"/>
          </a:xfrm>
        </p:grpSpPr>
        <p:cxnSp>
          <p:nvCxnSpPr>
            <p:cNvPr id="8" name="Straight Connector 14"/>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3"/>
          <p:cNvGrpSpPr>
            <a:grpSpLocks/>
          </p:cNvGrpSpPr>
          <p:nvPr/>
        </p:nvGrpSpPr>
        <p:grpSpPr bwMode="auto">
          <a:xfrm rot="5400000">
            <a:off x="8667751" y="1371600"/>
            <a:ext cx="131762" cy="128587"/>
            <a:chOff x="6668087" y="1297746"/>
            <a:chExt cx="161840" cy="156602"/>
          </a:xfrm>
        </p:grpSpPr>
        <p:cxnSp>
          <p:nvCxnSpPr>
            <p:cNvPr id="12" name="Straight Connector 10"/>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2"/>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17"/>
          <p:cNvGrpSpPr>
            <a:grpSpLocks/>
          </p:cNvGrpSpPr>
          <p:nvPr/>
        </p:nvGrpSpPr>
        <p:grpSpPr bwMode="auto">
          <a:xfrm rot="5400000">
            <a:off x="8320087" y="1474788"/>
            <a:ext cx="131763" cy="128588"/>
            <a:chOff x="6668087" y="1297746"/>
            <a:chExt cx="161840" cy="156602"/>
          </a:xfrm>
        </p:grpSpPr>
        <p:cxnSp>
          <p:nvCxnSpPr>
            <p:cNvPr id="16" name="Straight Connector 18"/>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9"/>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0"/>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he-IL"/>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he-IL"/>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6A960A45-39FE-426A-933E-D845B99F2966}"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he-IL"/>
          </a:p>
        </p:txBody>
      </p:sp>
      <p:sp>
        <p:nvSpPr>
          <p:cNvPr id="5" name="Footer Placeholder 2"/>
          <p:cNvSpPr>
            <a:spLocks noGrp="1"/>
          </p:cNvSpPr>
          <p:nvPr>
            <p:ph type="ftr" sz="quarter" idx="11"/>
          </p:nvPr>
        </p:nvSpPr>
        <p:spPr/>
        <p:txBody>
          <a:bodyPr/>
          <a:lstStyle>
            <a:lvl1pPr>
              <a:defRPr/>
            </a:lvl1pPr>
          </a:lstStyle>
          <a:p>
            <a:pPr>
              <a:defRPr/>
            </a:pPr>
            <a:endParaRPr lang="he-IL"/>
          </a:p>
        </p:txBody>
      </p:sp>
      <p:sp>
        <p:nvSpPr>
          <p:cNvPr id="6" name="Slide Number Placeholder 22"/>
          <p:cNvSpPr>
            <a:spLocks noGrp="1"/>
          </p:cNvSpPr>
          <p:nvPr>
            <p:ph type="sldNum" sz="quarter" idx="12"/>
          </p:nvPr>
        </p:nvSpPr>
        <p:spPr/>
        <p:txBody>
          <a:bodyPr/>
          <a:lstStyle>
            <a:lvl1pPr>
              <a:defRPr/>
            </a:lvl1pPr>
          </a:lstStyle>
          <a:p>
            <a:pPr>
              <a:defRPr/>
            </a:pPr>
            <a:fld id="{C98F2601-DC9A-45AE-AF9A-9DFCE48FB141}"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27088" y="512763"/>
            <a:ext cx="7859712" cy="914400"/>
          </a:xfrm>
          <a:prstGeom prst="rect">
            <a:avLst/>
          </a:prstGeom>
        </p:spPr>
        <p:txBody>
          <a:bodyPr vert="horz" anchor="t">
            <a:noAutofit/>
          </a:bodyPr>
          <a:lstStyle>
            <a:extLst/>
          </a:lstStyle>
          <a:p>
            <a:r>
              <a:rPr lang="en-US" dirty="0" smtClean="0"/>
              <a:t>Click to edit Master title style</a:t>
            </a:r>
            <a:endParaRPr lang="en-US" dirty="0"/>
          </a:p>
        </p:txBody>
      </p:sp>
      <p:sp>
        <p:nvSpPr>
          <p:cNvPr id="1027" name="Text Placeholder 12"/>
          <p:cNvSpPr>
            <a:spLocks noGrp="1"/>
          </p:cNvSpPr>
          <p:nvPr>
            <p:ph type="body" idx="1"/>
          </p:nvPr>
        </p:nvSpPr>
        <p:spPr bwMode="auto">
          <a:xfrm>
            <a:off x="250825" y="1784350"/>
            <a:ext cx="8435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he-IL"/>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he-IL"/>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cs typeface="+mn-cs"/>
              </a:defRPr>
            </a:lvl1pPr>
            <a:extLst/>
          </a:lstStyle>
          <a:p>
            <a:pPr>
              <a:defRPr/>
            </a:pPr>
            <a:fld id="{32289F61-A126-4D88-AE31-77516462F511}" type="slidenum">
              <a:rPr lang="he-IL"/>
              <a:pPr>
                <a:defRPr/>
              </a:pPr>
              <a:t>‹#›</a:t>
            </a:fld>
            <a:endParaRPr lang="he-IL"/>
          </a:p>
        </p:txBody>
      </p:sp>
    </p:spTree>
  </p:cSld>
  <p:clrMap bg1="dk1" tx1="lt1" bg2="dk2" tx2="lt2" accent1="accent1" accent2="accent2" accent3="accent3" accent4="accent4" accent5="accent5" accent6="accent6" hlink="hlink" folHlink="folHlink"/>
  <p:sldLayoutIdLst>
    <p:sldLayoutId id="2147483732" r:id="rId1"/>
    <p:sldLayoutId id="2147483738" r:id="rId2"/>
    <p:sldLayoutId id="2147483733" r:id="rId3"/>
    <p:sldLayoutId id="2147483734" r:id="rId4"/>
    <p:sldLayoutId id="2147483735" r:id="rId5"/>
    <p:sldLayoutId id="2147483740" r:id="rId6"/>
    <p:sldLayoutId id="2147483729" r:id="rId7"/>
    <p:sldLayoutId id="2147483736" r:id="rId8"/>
    <p:sldLayoutId id="2147483730" r:id="rId9"/>
    <p:sldLayoutId id="2147483731" r:id="rId10"/>
    <p:sldLayoutId id="2147483739" r:id="rId11"/>
  </p:sldLayoutIdLst>
  <p:hf hdr="0" ftr="0" dt="0"/>
  <p:txStyles>
    <p:titleStyle>
      <a:lvl1pPr algn="l" rtl="1" fontAlgn="base">
        <a:spcBef>
          <a:spcPct val="0"/>
        </a:spcBef>
        <a:spcAft>
          <a:spcPct val="0"/>
        </a:spcAft>
        <a:defRPr sz="4400" b="1" kern="1200" spc="-100">
          <a:solidFill>
            <a:srgbClr val="5FE8D6"/>
          </a:solidFill>
          <a:latin typeface="+mj-lt"/>
          <a:ea typeface="+mj-ea"/>
          <a:cs typeface="+mn-cs"/>
        </a:defRPr>
      </a:lvl1pPr>
      <a:lvl2pPr algn="l" rtl="1" fontAlgn="base">
        <a:spcBef>
          <a:spcPct val="0"/>
        </a:spcBef>
        <a:spcAft>
          <a:spcPct val="0"/>
        </a:spcAft>
        <a:defRPr sz="4400" b="1">
          <a:solidFill>
            <a:srgbClr val="5FE8D6"/>
          </a:solidFill>
          <a:latin typeface="Lucida Sans Unicode" pitchFamily="34" charset="0"/>
          <a:cs typeface="Arial" pitchFamily="34" charset="0"/>
        </a:defRPr>
      </a:lvl2pPr>
      <a:lvl3pPr algn="l" rtl="1" fontAlgn="base">
        <a:spcBef>
          <a:spcPct val="0"/>
        </a:spcBef>
        <a:spcAft>
          <a:spcPct val="0"/>
        </a:spcAft>
        <a:defRPr sz="4400" b="1">
          <a:solidFill>
            <a:srgbClr val="5FE8D6"/>
          </a:solidFill>
          <a:latin typeface="Lucida Sans Unicode" pitchFamily="34" charset="0"/>
          <a:cs typeface="Arial" pitchFamily="34" charset="0"/>
        </a:defRPr>
      </a:lvl3pPr>
      <a:lvl4pPr algn="l" rtl="1" fontAlgn="base">
        <a:spcBef>
          <a:spcPct val="0"/>
        </a:spcBef>
        <a:spcAft>
          <a:spcPct val="0"/>
        </a:spcAft>
        <a:defRPr sz="4400" b="1">
          <a:solidFill>
            <a:srgbClr val="5FE8D6"/>
          </a:solidFill>
          <a:latin typeface="Lucida Sans Unicode" pitchFamily="34" charset="0"/>
          <a:cs typeface="Arial" pitchFamily="34" charset="0"/>
        </a:defRPr>
      </a:lvl4pPr>
      <a:lvl5pPr algn="l" rtl="1" fontAlgn="base">
        <a:spcBef>
          <a:spcPct val="0"/>
        </a:spcBef>
        <a:spcAft>
          <a:spcPct val="0"/>
        </a:spcAft>
        <a:defRPr sz="4400" b="1">
          <a:solidFill>
            <a:srgbClr val="5FE8D6"/>
          </a:solidFill>
          <a:latin typeface="Lucida Sans Unicode" pitchFamily="34" charset="0"/>
          <a:cs typeface="Arial" pitchFamily="34" charset="0"/>
        </a:defRPr>
      </a:lvl5pPr>
      <a:lvl6pPr marL="457200" algn="l" rtl="1" fontAlgn="base">
        <a:spcBef>
          <a:spcPct val="0"/>
        </a:spcBef>
        <a:spcAft>
          <a:spcPct val="0"/>
        </a:spcAft>
        <a:defRPr sz="4400" b="1">
          <a:solidFill>
            <a:srgbClr val="5FE8D6"/>
          </a:solidFill>
          <a:latin typeface="Lucida Sans Unicode" pitchFamily="34" charset="0"/>
          <a:cs typeface="Arial" pitchFamily="34" charset="0"/>
        </a:defRPr>
      </a:lvl6pPr>
      <a:lvl7pPr marL="914400" algn="l" rtl="1" fontAlgn="base">
        <a:spcBef>
          <a:spcPct val="0"/>
        </a:spcBef>
        <a:spcAft>
          <a:spcPct val="0"/>
        </a:spcAft>
        <a:defRPr sz="4400" b="1">
          <a:solidFill>
            <a:srgbClr val="5FE8D6"/>
          </a:solidFill>
          <a:latin typeface="Lucida Sans Unicode" pitchFamily="34" charset="0"/>
          <a:cs typeface="Arial" pitchFamily="34" charset="0"/>
        </a:defRPr>
      </a:lvl7pPr>
      <a:lvl8pPr marL="1371600" algn="l" rtl="1" fontAlgn="base">
        <a:spcBef>
          <a:spcPct val="0"/>
        </a:spcBef>
        <a:spcAft>
          <a:spcPct val="0"/>
        </a:spcAft>
        <a:defRPr sz="4400" b="1">
          <a:solidFill>
            <a:srgbClr val="5FE8D6"/>
          </a:solidFill>
          <a:latin typeface="Lucida Sans Unicode" pitchFamily="34" charset="0"/>
          <a:cs typeface="Arial" pitchFamily="34" charset="0"/>
        </a:defRPr>
      </a:lvl8pPr>
      <a:lvl9pPr marL="1828800" algn="l" rtl="1" fontAlgn="base">
        <a:spcBef>
          <a:spcPct val="0"/>
        </a:spcBef>
        <a:spcAft>
          <a:spcPct val="0"/>
        </a:spcAft>
        <a:defRPr sz="4400" b="1">
          <a:solidFill>
            <a:srgbClr val="5FE8D6"/>
          </a:solidFill>
          <a:latin typeface="Lucida Sans Unicode" pitchFamily="34" charset="0"/>
          <a:cs typeface="Arial" pitchFamily="34" charset="0"/>
        </a:defRPr>
      </a:lvl9pPr>
      <a:extLst/>
    </p:titleStyle>
    <p:bodyStyle>
      <a:lvl1pPr marL="411163" indent="-342900" algn="r" rtl="1" fontAlgn="base">
        <a:spcBef>
          <a:spcPts val="700"/>
        </a:spcBef>
        <a:spcAft>
          <a:spcPct val="0"/>
        </a:spcAft>
        <a:buClr>
          <a:schemeClr val="tx2"/>
        </a:buClr>
        <a:buSzPct val="95000"/>
        <a:buFont typeface="Wingdings" pitchFamily="2" charset="2"/>
        <a:defRPr sz="3000" kern="1200">
          <a:solidFill>
            <a:srgbClr val="738AC8"/>
          </a:solidFill>
          <a:latin typeface="+mn-lt"/>
          <a:ea typeface="+mn-ea"/>
          <a:cs typeface="+mn-cs"/>
        </a:defRPr>
      </a:lvl1pPr>
      <a:lvl2pPr marL="447675" indent="-360363" algn="r" rtl="1" fontAlgn="base">
        <a:spcBef>
          <a:spcPct val="20000"/>
        </a:spcBef>
        <a:spcAft>
          <a:spcPct val="0"/>
        </a:spcAft>
        <a:buClr>
          <a:srgbClr val="1AB39F"/>
        </a:buClr>
        <a:buSzPct val="90000"/>
        <a:buFont typeface="Wingdings 2" pitchFamily="18" charset="2"/>
        <a:buChar char=""/>
        <a:defRPr sz="2800" kern="1200">
          <a:solidFill>
            <a:srgbClr val="CAF7F1"/>
          </a:solidFill>
          <a:latin typeface="+mn-lt"/>
          <a:ea typeface="+mn-ea"/>
          <a:cs typeface="+mn-cs"/>
        </a:defRPr>
      </a:lvl2pPr>
      <a:lvl3pPr marL="720725" indent="-273050" algn="r" rtl="1" fontAlgn="base">
        <a:spcBef>
          <a:spcPct val="20000"/>
        </a:spcBef>
        <a:spcAft>
          <a:spcPct val="0"/>
        </a:spcAft>
        <a:buClr>
          <a:srgbClr val="1AB39F"/>
        </a:buClr>
        <a:buFont typeface="Courier New" pitchFamily="49" charset="0"/>
        <a:buChar char="o"/>
        <a:defRPr sz="2400" i="1" kern="1200">
          <a:solidFill>
            <a:srgbClr val="F273AF"/>
          </a:solidFill>
          <a:latin typeface="+mn-lt"/>
          <a:ea typeface="+mn-ea"/>
          <a:cs typeface="+mn-cs"/>
        </a:defRPr>
      </a:lvl3pPr>
      <a:lvl4pPr marL="984250" indent="-263525" algn="r" rtl="1" fontAlgn="base">
        <a:spcBef>
          <a:spcPct val="20000"/>
        </a:spcBef>
        <a:spcAft>
          <a:spcPct val="0"/>
        </a:spcAft>
        <a:buClr>
          <a:srgbClr val="1AB39F"/>
        </a:buClr>
        <a:buFont typeface="Wingdings 3" pitchFamily="18" charset="2"/>
        <a:buChar char=""/>
        <a:defRPr sz="2200" kern="1200">
          <a:solidFill>
            <a:srgbClr val="CAF7F1"/>
          </a:solidFill>
          <a:latin typeface="+mn-lt"/>
          <a:ea typeface="+mn-ea"/>
          <a:cs typeface="+mn-cs"/>
        </a:defRPr>
      </a:lvl4pPr>
      <a:lvl5pPr marL="1257300" indent="-273050" algn="r" rtl="1" fontAlgn="base">
        <a:spcBef>
          <a:spcPct val="20000"/>
        </a:spcBef>
        <a:spcAft>
          <a:spcPct val="0"/>
        </a:spcAft>
        <a:buClr>
          <a:srgbClr val="1AB39F"/>
        </a:buClr>
        <a:buFont typeface="Wingdings 2" pitchFamily="18" charset="2"/>
        <a:buChar char=""/>
        <a:defRPr sz="2000" kern="1200">
          <a:solidFill>
            <a:srgbClr val="CAF7F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mailto:daniel@weishut.com" TargetMode="External"/><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hyperlink" Target="http://www.daniel.weishut.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daniel@weishut.com" TargetMode="External"/><Relationship Id="rId2" Type="http://schemas.openxmlformats.org/officeDocument/2006/relationships/hyperlink" Target="http://www.daniel.weishut.com/MichlalaShortTherapy.html"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2209800"/>
            <a:ext cx="7088832" cy="1295400"/>
          </a:xfrm>
        </p:spPr>
        <p:txBody>
          <a:bodyPr>
            <a:normAutofit/>
          </a:bodyPr>
          <a:lstStyle/>
          <a:p>
            <a:r>
              <a:rPr lang="he-IL" dirty="0" smtClean="0">
                <a:solidFill>
                  <a:schemeClr val="accent6"/>
                </a:solidFill>
                <a:cs typeface="+mn-cs"/>
              </a:rPr>
              <a:t>טיפול קצר מועד</a:t>
            </a:r>
            <a:endParaRPr lang="en-US" dirty="0">
              <a:solidFill>
                <a:schemeClr val="accent6"/>
              </a:solidFill>
              <a:cs typeface="+mn-cs"/>
            </a:endParaRPr>
          </a:p>
        </p:txBody>
      </p:sp>
      <p:sp>
        <p:nvSpPr>
          <p:cNvPr id="2051" name="Rectangle 3"/>
          <p:cNvSpPr>
            <a:spLocks noGrp="1" noChangeArrowheads="1"/>
          </p:cNvSpPr>
          <p:nvPr>
            <p:ph type="subTitle" idx="1"/>
          </p:nvPr>
        </p:nvSpPr>
        <p:spPr>
          <a:xfrm>
            <a:off x="1524000" y="3733800"/>
            <a:ext cx="6032500" cy="487288"/>
          </a:xfrm>
        </p:spPr>
        <p:txBody>
          <a:bodyPr>
            <a:normAutofit/>
          </a:bodyPr>
          <a:lstStyle/>
          <a:p>
            <a:r>
              <a:rPr lang="he-IL" sz="2400" dirty="0">
                <a:cs typeface="+mn-cs"/>
              </a:rPr>
              <a:t>המכללה </a:t>
            </a:r>
            <a:r>
              <a:rPr lang="he-IL" sz="2400" dirty="0" smtClean="0">
                <a:cs typeface="+mn-cs"/>
              </a:rPr>
              <a:t>החרדית</a:t>
            </a:r>
          </a:p>
        </p:txBody>
      </p:sp>
      <p:sp>
        <p:nvSpPr>
          <p:cNvPr id="6" name="Rectangle 3"/>
          <p:cNvSpPr txBox="1">
            <a:spLocks noChangeArrowheads="1"/>
          </p:cNvSpPr>
          <p:nvPr/>
        </p:nvSpPr>
        <p:spPr bwMode="auto">
          <a:xfrm>
            <a:off x="1331640" y="5085184"/>
            <a:ext cx="7272808"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he-IL" sz="2400" dirty="0" smtClean="0">
                <a:solidFill>
                  <a:schemeClr val="accent6">
                    <a:lumMod val="40000"/>
                    <a:lumOff val="60000"/>
                  </a:schemeClr>
                </a:solidFill>
              </a:rPr>
              <a:t>ד"ר דניאל ווייסהוט</a:t>
            </a:r>
          </a:p>
          <a:p>
            <a:pPr lvl="0" rtl="1" eaLnBrk="1" hangingPunct="1">
              <a:spcBef>
                <a:spcPct val="20000"/>
              </a:spcBef>
            </a:pPr>
            <a:r>
              <a:rPr lang="en-US" sz="2000" b="1" kern="0" dirty="0" smtClean="0">
                <a:latin typeface="+mn-lt"/>
                <a:cs typeface="+mn-cs"/>
              </a:rPr>
              <a:t>	       	</a:t>
            </a:r>
            <a:endParaRPr kumimoji="0" lang="en-US" sz="2000" b="1" i="0" u="none" strike="noStrike" kern="0" cap="none" spc="0" normalizeH="0" baseline="0" noProof="0" dirty="0" smtClean="0">
              <a:ln>
                <a:noFill/>
              </a:ln>
              <a:effectLst/>
              <a:uLnTx/>
              <a:uFillTx/>
              <a:latin typeface="+mn-lt"/>
              <a:ea typeface="+mn-ea"/>
              <a:cs typeface="+mn-cs"/>
            </a:endParaRPr>
          </a:p>
        </p:txBody>
      </p:sp>
      <p:pic>
        <p:nvPicPr>
          <p:cNvPr id="7" name="Picture 6"/>
          <p:cNvPicPr/>
          <p:nvPr/>
        </p:nvPicPr>
        <p:blipFill>
          <a:blip r:embed="rId3" cstate="print"/>
          <a:srcRect l="-3497" t="-11636" r="-3497" b="-5818"/>
          <a:stretch>
            <a:fillRect/>
          </a:stretch>
        </p:blipFill>
        <p:spPr bwMode="auto">
          <a:xfrm>
            <a:off x="5940152" y="404664"/>
            <a:ext cx="2640696" cy="864096"/>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cs typeface="+mn-cs"/>
              </a:rPr>
              <a:t>חובות וציונים</a:t>
            </a:r>
            <a:endParaRPr lang="he-IL" dirty="0">
              <a:cs typeface="+mn-cs"/>
            </a:endParaRPr>
          </a:p>
        </p:txBody>
      </p:sp>
      <p:sp>
        <p:nvSpPr>
          <p:cNvPr id="3" name="Content Placeholder 2"/>
          <p:cNvSpPr>
            <a:spLocks noGrp="1"/>
          </p:cNvSpPr>
          <p:nvPr>
            <p:ph idx="1"/>
          </p:nvPr>
        </p:nvSpPr>
        <p:spPr/>
        <p:txBody>
          <a:bodyPr>
            <a:normAutofit fontScale="92500" lnSpcReduction="10000"/>
          </a:bodyPr>
          <a:lstStyle/>
          <a:p>
            <a:pPr>
              <a:buNone/>
            </a:pPr>
            <a:r>
              <a:rPr lang="he-IL" sz="3200" b="1" dirty="0" smtClean="0">
                <a:cs typeface="+mn-cs"/>
              </a:rPr>
              <a:t>חובות הקורס</a:t>
            </a:r>
            <a:endParaRPr lang="en-US" sz="3200" dirty="0" smtClean="0">
              <a:cs typeface="+mn-cs"/>
            </a:endParaRPr>
          </a:p>
          <a:p>
            <a:pPr lvl="1"/>
            <a:r>
              <a:rPr lang="he-IL" dirty="0" smtClean="0"/>
              <a:t>נוכחות חובה (היעדרות רק מסיבה מוצדקת ועם אישור) </a:t>
            </a:r>
          </a:p>
          <a:p>
            <a:pPr lvl="1"/>
            <a:r>
              <a:rPr lang="he-IL" dirty="0" smtClean="0"/>
              <a:t>קריאת ביבליוגרפיה חובה (לקראת כל שיעור)</a:t>
            </a:r>
          </a:p>
          <a:p>
            <a:pPr lvl="1"/>
            <a:r>
              <a:rPr lang="he-IL" dirty="0" smtClean="0"/>
              <a:t>השתתפות פעילה בשיעורים</a:t>
            </a:r>
          </a:p>
          <a:p>
            <a:pPr lvl="1"/>
            <a:r>
              <a:rPr lang="he-IL" dirty="0" smtClean="0"/>
              <a:t>צפייה בקטעי ווידיאו</a:t>
            </a:r>
          </a:p>
          <a:p>
            <a:pPr lvl="1"/>
            <a:r>
              <a:rPr lang="he-IL" dirty="0" smtClean="0"/>
              <a:t>מבחן בית (בזוגות)</a:t>
            </a:r>
          </a:p>
          <a:p>
            <a:pPr>
              <a:buNone/>
            </a:pPr>
            <a:r>
              <a:rPr lang="he-IL" dirty="0" smtClean="0">
                <a:cs typeface="+mn-cs"/>
              </a:rPr>
              <a:t> </a:t>
            </a:r>
            <a:endParaRPr lang="en-US" dirty="0" smtClean="0">
              <a:cs typeface="+mn-cs"/>
            </a:endParaRPr>
          </a:p>
          <a:p>
            <a:pPr>
              <a:buNone/>
            </a:pPr>
            <a:r>
              <a:rPr lang="he-IL" sz="3200" b="1" dirty="0" smtClean="0">
                <a:cs typeface="+mn-cs"/>
              </a:rPr>
              <a:t>מרכיבי הציון הסופי</a:t>
            </a:r>
            <a:endParaRPr lang="en-US" sz="3200" dirty="0" smtClean="0">
              <a:cs typeface="+mn-cs"/>
            </a:endParaRPr>
          </a:p>
          <a:p>
            <a:pPr lvl="1"/>
            <a:r>
              <a:rPr lang="he-IL" dirty="0" smtClean="0"/>
              <a:t>מבחן בית – 90%</a:t>
            </a:r>
          </a:p>
          <a:p>
            <a:pPr lvl="1"/>
            <a:r>
              <a:rPr lang="he-IL" dirty="0" smtClean="0"/>
              <a:t>השתתפות פעילה - 10%</a:t>
            </a:r>
          </a:p>
          <a:p>
            <a:endParaRPr lang="he-IL" dirty="0">
              <a:cs typeface="+mn-cs"/>
            </a:endParaRPr>
          </a:p>
        </p:txBody>
      </p:sp>
      <p:sp>
        <p:nvSpPr>
          <p:cNvPr id="4" name="Slide Number Placeholder 3"/>
          <p:cNvSpPr>
            <a:spLocks noGrp="1"/>
          </p:cNvSpPr>
          <p:nvPr>
            <p:ph type="sldNum" sz="quarter" idx="12"/>
          </p:nvPr>
        </p:nvSpPr>
        <p:spPr/>
        <p:txBody>
          <a:bodyPr/>
          <a:lstStyle/>
          <a:p>
            <a:fld id="{1590D9F2-4194-46D2-9071-07E31CEB1804}" type="slidenum">
              <a:rPr lang="he-IL" smtClean="0"/>
              <a:pPr/>
              <a:t>10</a:t>
            </a:fld>
            <a:endParaRPr lang="he-I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שימו לב...</a:t>
            </a:r>
            <a:endParaRPr lang="he-IL" dirty="0"/>
          </a:p>
        </p:txBody>
      </p:sp>
      <p:sp>
        <p:nvSpPr>
          <p:cNvPr id="3" name="Content Placeholder 2"/>
          <p:cNvSpPr>
            <a:spLocks noGrp="1"/>
          </p:cNvSpPr>
          <p:nvPr>
            <p:ph idx="1"/>
          </p:nvPr>
        </p:nvSpPr>
        <p:spPr/>
        <p:txBody>
          <a:bodyPr/>
          <a:lstStyle/>
          <a:p>
            <a:pPr marL="541338" indent="-473075"/>
            <a:r>
              <a:rPr lang="he-IL" dirty="0" smtClean="0">
                <a:solidFill>
                  <a:schemeClr val="tx1"/>
                </a:solidFill>
                <a:sym typeface="Wingdings"/>
              </a:rPr>
              <a:t></a:t>
            </a:r>
            <a:r>
              <a:rPr lang="he-IL" dirty="0" smtClean="0">
                <a:sym typeface="Wingdings"/>
              </a:rPr>
              <a:t> </a:t>
            </a:r>
            <a:r>
              <a:rPr lang="he-IL" u="sng" dirty="0" smtClean="0">
                <a:sym typeface="Wingdings"/>
              </a:rPr>
              <a:t>קריאה</a:t>
            </a:r>
            <a:r>
              <a:rPr lang="he-IL" dirty="0" smtClean="0">
                <a:sym typeface="Wingdings"/>
              </a:rPr>
              <a:t>: </a:t>
            </a:r>
            <a:r>
              <a:rPr lang="he-IL" dirty="0" smtClean="0"/>
              <a:t>קריאת חובה מסומנת ב *; יתר הקריאה מומלצת; לחיצה על שם מאמר תפתח את המאמר לקריאה</a:t>
            </a:r>
          </a:p>
          <a:p>
            <a:pPr marL="541338" indent="-473075"/>
            <a:endParaRPr lang="he-IL" dirty="0" smtClean="0"/>
          </a:p>
          <a:p>
            <a:pPr marL="541338" indent="-473075"/>
            <a:r>
              <a:rPr lang="he-IL" dirty="0" smtClean="0">
                <a:solidFill>
                  <a:schemeClr val="tx1"/>
                </a:solidFill>
                <a:sym typeface="Wingdings"/>
              </a:rPr>
              <a:t></a:t>
            </a:r>
            <a:r>
              <a:rPr lang="he-IL" dirty="0" smtClean="0">
                <a:sym typeface="Wingdings"/>
              </a:rPr>
              <a:t> </a:t>
            </a:r>
            <a:r>
              <a:rPr lang="he-IL" u="sng" dirty="0" smtClean="0">
                <a:sym typeface="Wingdings"/>
              </a:rPr>
              <a:t>מבחן</a:t>
            </a:r>
            <a:r>
              <a:rPr lang="he-IL" dirty="0" smtClean="0">
                <a:sym typeface="Wingdings"/>
              </a:rPr>
              <a:t>: </a:t>
            </a:r>
            <a:r>
              <a:rPr lang="he-IL" dirty="0" smtClean="0"/>
              <a:t>את מבחן הבית יש להגיש בזוגות עד התאריך עליו הודיע המרצה בכיתה; הגשה באיחור תפגע בציון</a:t>
            </a:r>
          </a:p>
          <a:p>
            <a:pPr marL="541338" indent="-473075"/>
            <a:endParaRPr lang="he-IL" dirty="0" smtClean="0"/>
          </a:p>
          <a:p>
            <a:pPr marL="541338" indent="-473075"/>
            <a:r>
              <a:rPr lang="he-IL" dirty="0" smtClean="0">
                <a:solidFill>
                  <a:schemeClr val="tx1"/>
                </a:solidFill>
                <a:sym typeface="Wingdings"/>
              </a:rPr>
              <a:t></a:t>
            </a:r>
            <a:r>
              <a:rPr lang="he-IL" dirty="0" smtClean="0">
                <a:sym typeface="Wingdings"/>
              </a:rPr>
              <a:t> </a:t>
            </a:r>
            <a:r>
              <a:rPr lang="he-IL" u="sng" dirty="0" smtClean="0">
                <a:sym typeface="Wingdings"/>
              </a:rPr>
              <a:t>שינויים</a:t>
            </a:r>
            <a:r>
              <a:rPr lang="he-IL" dirty="0" smtClean="0">
                <a:sym typeface="Wingdings"/>
              </a:rPr>
              <a:t>: </a:t>
            </a:r>
            <a:r>
              <a:rPr lang="he-IL" dirty="0" smtClean="0"/>
              <a:t>נתונה בידי המרצה הסמכות לשנות ו/או להוסיף קריאה או מטלות</a:t>
            </a:r>
          </a:p>
          <a:p>
            <a:endParaRPr lang="he-IL" dirty="0" smtClean="0"/>
          </a:p>
          <a:p>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11</a:t>
            </a:fld>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ומה הכי חשוב בקורס?</a:t>
            </a:r>
            <a:endParaRPr lang="he-IL" dirty="0"/>
          </a:p>
        </p:txBody>
      </p:sp>
      <p:sp>
        <p:nvSpPr>
          <p:cNvPr id="3" name="Content Placeholder 2"/>
          <p:cNvSpPr>
            <a:spLocks noGrp="1"/>
          </p:cNvSpPr>
          <p:nvPr>
            <p:ph idx="1"/>
          </p:nvPr>
        </p:nvSpPr>
        <p:spPr>
          <a:xfrm>
            <a:off x="5796136" y="1844824"/>
            <a:ext cx="2520280" cy="720080"/>
          </a:xfrm>
        </p:spPr>
        <p:txBody>
          <a:bodyPr/>
          <a:lstStyle/>
          <a:p>
            <a:pPr algn="ctr"/>
            <a:r>
              <a:rPr lang="he-IL" dirty="0" smtClean="0"/>
              <a:t>להבין...</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12</a:t>
            </a:fld>
            <a:endParaRPr lang="he-IL" dirty="0"/>
          </a:p>
        </p:txBody>
      </p:sp>
      <p:sp>
        <p:nvSpPr>
          <p:cNvPr id="1026" name="AutoShape 2" descr="Image result for psychotherapy two wome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028" name="Picture 4" descr="C:\Users\USER\Desktop\therapy women.jpg"/>
          <p:cNvPicPr>
            <a:picLocks noChangeAspect="1" noChangeArrowheads="1"/>
          </p:cNvPicPr>
          <p:nvPr/>
        </p:nvPicPr>
        <p:blipFill>
          <a:blip r:embed="rId2" cstate="print"/>
          <a:srcRect/>
          <a:stretch>
            <a:fillRect/>
          </a:stretch>
        </p:blipFill>
        <p:spPr bwMode="auto">
          <a:xfrm>
            <a:off x="755576" y="4121758"/>
            <a:ext cx="3456384" cy="1914744"/>
          </a:xfrm>
          <a:prstGeom prst="rect">
            <a:avLst/>
          </a:prstGeom>
          <a:noFill/>
        </p:spPr>
      </p:pic>
      <p:pic>
        <p:nvPicPr>
          <p:cNvPr id="1030" name="Picture 6" descr="C:\Users\USER\Desktop\understand.jpg"/>
          <p:cNvPicPr>
            <a:picLocks noChangeAspect="1" noChangeArrowheads="1"/>
          </p:cNvPicPr>
          <p:nvPr/>
        </p:nvPicPr>
        <p:blipFill>
          <a:blip r:embed="rId3" cstate="print"/>
          <a:srcRect/>
          <a:stretch>
            <a:fillRect/>
          </a:stretch>
        </p:blipFill>
        <p:spPr bwMode="auto">
          <a:xfrm>
            <a:off x="5796136" y="2564904"/>
            <a:ext cx="2526616" cy="2448272"/>
          </a:xfrm>
          <a:prstGeom prst="rect">
            <a:avLst/>
          </a:prstGeom>
          <a:noFill/>
        </p:spPr>
      </p:pic>
      <p:sp>
        <p:nvSpPr>
          <p:cNvPr id="10" name="Content Placeholder 2"/>
          <p:cNvSpPr txBox="1">
            <a:spLocks/>
          </p:cNvSpPr>
          <p:nvPr/>
        </p:nvSpPr>
        <p:spPr bwMode="auto">
          <a:xfrm>
            <a:off x="755576" y="3284984"/>
            <a:ext cx="346672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ctr" defTabSz="914400" rtl="1" eaLnBrk="1" fontAlgn="base" latinLnBrk="0" hangingPunct="1">
              <a:lnSpc>
                <a:spcPct val="100000"/>
              </a:lnSpc>
              <a:spcBef>
                <a:spcPts val="700"/>
              </a:spcBef>
              <a:spcAft>
                <a:spcPct val="0"/>
              </a:spcAft>
              <a:buClr>
                <a:schemeClr val="tx2"/>
              </a:buClr>
              <a:buSzPct val="95000"/>
              <a:buFontTx/>
              <a:buNone/>
              <a:tabLst/>
              <a:defRPr/>
            </a:pPr>
            <a:r>
              <a:rPr kumimoji="0" lang="he-IL" sz="3000" b="0" i="0" u="none" strike="noStrike" kern="1200" cap="none" spc="0" normalizeH="0" baseline="0" noProof="0" dirty="0" smtClean="0">
                <a:ln>
                  <a:noFill/>
                </a:ln>
                <a:solidFill>
                  <a:srgbClr val="738AC8"/>
                </a:solidFill>
                <a:effectLst/>
                <a:uLnTx/>
                <a:uFillTx/>
                <a:latin typeface="+mn-lt"/>
                <a:ea typeface="+mn-ea"/>
                <a:cs typeface="+mn-cs"/>
              </a:rPr>
              <a:t>לדעת...</a:t>
            </a:r>
            <a:endParaRPr kumimoji="0" lang="he-IL" sz="3000" b="0" i="0" u="none" strike="noStrike" kern="1200" cap="none" spc="0" normalizeH="0" baseline="0" noProof="0" dirty="0">
              <a:ln>
                <a:noFill/>
              </a:ln>
              <a:solidFill>
                <a:srgbClr val="738AC8"/>
              </a:solidFill>
              <a:effectLst/>
              <a:uLnTx/>
              <a:uFillTx/>
              <a:latin typeface="+mn-lt"/>
              <a:ea typeface="+mn-ea"/>
              <a:cs typeface="+mn-cs"/>
            </a:endParaRPr>
          </a:p>
        </p:txBody>
      </p:sp>
      <p:sp>
        <p:nvSpPr>
          <p:cNvPr id="11" name="Curved Right Arrow 10"/>
          <p:cNvSpPr/>
          <p:nvPr/>
        </p:nvSpPr>
        <p:spPr>
          <a:xfrm rot="4206251">
            <a:off x="3952946" y="-118371"/>
            <a:ext cx="803944" cy="47126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97152"/>
            <a:ext cx="8435280" cy="914400"/>
          </a:xfrm>
        </p:spPr>
        <p:txBody>
          <a:bodyPr/>
          <a:lstStyle/>
          <a:p>
            <a:r>
              <a:rPr lang="he-IL" dirty="0" smtClean="0"/>
              <a:t>בהצלחה!</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13</a:t>
            </a:fld>
            <a:endParaRPr lang="he-IL" dirty="0"/>
          </a:p>
        </p:txBody>
      </p:sp>
      <p:pic>
        <p:nvPicPr>
          <p:cNvPr id="71682" name="Picture 2" descr="C:\Users\USER\Desktop\success.jpg"/>
          <p:cNvPicPr>
            <a:picLocks noGrp="1" noChangeAspect="1" noChangeArrowheads="1"/>
          </p:cNvPicPr>
          <p:nvPr>
            <p:ph idx="1"/>
          </p:nvPr>
        </p:nvPicPr>
        <p:blipFill>
          <a:blip r:embed="rId2" cstate="print"/>
          <a:srcRect/>
          <a:stretch>
            <a:fillRect/>
          </a:stretch>
        </p:blipFill>
        <p:spPr bwMode="auto">
          <a:xfrm>
            <a:off x="2339752" y="1124744"/>
            <a:ext cx="4438721" cy="295376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he-IL" dirty="0" smtClean="0">
                <a:solidFill>
                  <a:schemeClr val="accent6">
                    <a:lumMod val="60000"/>
                    <a:lumOff val="40000"/>
                  </a:schemeClr>
                </a:solidFill>
                <a:cs typeface="+mj-cs"/>
              </a:rPr>
              <a:t>טיפול דינמי קצר</a:t>
            </a:r>
            <a:r>
              <a:rPr lang="en-US" dirty="0" smtClean="0">
                <a:solidFill>
                  <a:schemeClr val="accent6">
                    <a:lumMod val="60000"/>
                    <a:lumOff val="40000"/>
                  </a:schemeClr>
                </a:solidFill>
                <a:cs typeface="+mj-cs"/>
              </a:rPr>
              <a:t> </a:t>
            </a:r>
            <a:r>
              <a:rPr lang="he-IL" dirty="0" smtClean="0">
                <a:solidFill>
                  <a:schemeClr val="accent6">
                    <a:lumMod val="60000"/>
                    <a:lumOff val="40000"/>
                  </a:schemeClr>
                </a:solidFill>
                <a:cs typeface="+mj-cs"/>
              </a:rPr>
              <a:t>מועד</a:t>
            </a:r>
            <a:r>
              <a:rPr lang="en-US" dirty="0" smtClean="0">
                <a:solidFill>
                  <a:schemeClr val="accent6">
                    <a:lumMod val="60000"/>
                    <a:lumOff val="40000"/>
                  </a:schemeClr>
                </a:solidFill>
                <a:cs typeface="+mj-cs"/>
              </a:rPr>
              <a:t/>
            </a:r>
            <a:br>
              <a:rPr lang="en-US" dirty="0" smtClean="0">
                <a:solidFill>
                  <a:schemeClr val="accent6">
                    <a:lumMod val="60000"/>
                    <a:lumOff val="40000"/>
                  </a:schemeClr>
                </a:solidFill>
                <a:cs typeface="+mj-cs"/>
              </a:rPr>
            </a:br>
            <a:endParaRPr lang="he-IL" dirty="0">
              <a:solidFill>
                <a:schemeClr val="accent6">
                  <a:lumMod val="60000"/>
                  <a:lumOff val="40000"/>
                </a:schemeClr>
              </a:solidFill>
              <a:cs typeface="+mj-cs"/>
            </a:endParaRPr>
          </a:p>
        </p:txBody>
      </p:sp>
      <p:sp>
        <p:nvSpPr>
          <p:cNvPr id="3" name="Subtitle 2"/>
          <p:cNvSpPr>
            <a:spLocks noGrp="1"/>
          </p:cNvSpPr>
          <p:nvPr>
            <p:ph type="subTitle" idx="1"/>
          </p:nvPr>
        </p:nvSpPr>
        <p:spPr>
          <a:xfrm>
            <a:off x="914400" y="2835275"/>
            <a:ext cx="7772400" cy="1508125"/>
          </a:xfrm>
        </p:spPr>
        <p:txBody>
          <a:bodyPr>
            <a:normAutofit/>
          </a:bodyPr>
          <a:lstStyle/>
          <a:p>
            <a:pPr>
              <a:spcBef>
                <a:spcPct val="0"/>
              </a:spcBef>
            </a:pPr>
            <a:r>
              <a:rPr lang="he-IL" sz="2800" dirty="0" smtClean="0">
                <a:solidFill>
                  <a:srgbClr val="CAF7F1"/>
                </a:solidFill>
                <a:cs typeface="+mj-cs"/>
              </a:rPr>
              <a:t>פרק א'</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dirty="0" smtClean="0"/>
              <a:t>הגדרות</a:t>
            </a:r>
          </a:p>
          <a:p>
            <a:r>
              <a:rPr lang="he-IL" dirty="0" smtClean="0"/>
              <a:t>מושגי יסוד</a:t>
            </a:r>
          </a:p>
          <a:p>
            <a:r>
              <a:rPr lang="he-IL" dirty="0" smtClean="0"/>
              <a:t>תהליכים נפוצים</a:t>
            </a:r>
          </a:p>
          <a:p>
            <a:r>
              <a:rPr lang="he-IL" dirty="0" smtClean="0"/>
              <a:t>טכניקות טיפוליות</a:t>
            </a:r>
          </a:p>
        </p:txBody>
      </p:sp>
      <p:sp>
        <p:nvSpPr>
          <p:cNvPr id="3" name="מציין מיקום של מספר שקופית 2"/>
          <p:cNvSpPr>
            <a:spLocks noGrp="1"/>
          </p:cNvSpPr>
          <p:nvPr>
            <p:ph type="sldNum" sz="quarter" idx="12"/>
          </p:nvPr>
        </p:nvSpPr>
        <p:spPr/>
        <p:txBody>
          <a:bodyPr/>
          <a:lstStyle/>
          <a:p>
            <a:fld id="{1590D9F2-4194-46D2-9071-07E31CEB1804}" type="slidenum">
              <a:rPr lang="he-IL" smtClean="0"/>
              <a:pPr/>
              <a:t>15</a:t>
            </a:fld>
            <a:endParaRPr lang="he-IL"/>
          </a:p>
        </p:txBody>
      </p:sp>
      <p:sp>
        <p:nvSpPr>
          <p:cNvPr id="6" name="Title 5"/>
          <p:cNvSpPr>
            <a:spLocks noGrp="1"/>
          </p:cNvSpPr>
          <p:nvPr>
            <p:ph type="title"/>
          </p:nvPr>
        </p:nvSpPr>
        <p:spPr/>
        <p:txBody>
          <a:bodyPr/>
          <a:lstStyle/>
          <a:p>
            <a:r>
              <a:rPr lang="he-IL" dirty="0" smtClean="0"/>
              <a:t>טיפול פסיכודינמי</a:t>
            </a:r>
            <a:endParaRPr lang="he-IL" dirty="0"/>
          </a:p>
        </p:txBody>
      </p:sp>
    </p:spTree>
    <p:extLst>
      <p:ext uri="{BB962C8B-B14F-4D97-AF65-F5344CB8AC3E}">
        <p14:creationId xmlns="" xmlns:p14="http://schemas.microsoft.com/office/powerpoint/2010/main" val="2725096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000" dirty="0" smtClean="0">
                <a:cs typeface="+mj-cs"/>
              </a:rPr>
              <a:t>טיפול פסיכודינמי - הגדרות כלליות</a:t>
            </a:r>
            <a:endParaRPr lang="he-IL" sz="4000" dirty="0">
              <a:cs typeface="+mj-cs"/>
            </a:endParaRPr>
          </a:p>
        </p:txBody>
      </p:sp>
      <p:sp>
        <p:nvSpPr>
          <p:cNvPr id="3" name="מציין מיקום תוכן 2"/>
          <p:cNvSpPr>
            <a:spLocks noGrp="1"/>
          </p:cNvSpPr>
          <p:nvPr>
            <p:ph idx="1"/>
          </p:nvPr>
        </p:nvSpPr>
        <p:spPr>
          <a:xfrm>
            <a:off x="251520" y="1484784"/>
            <a:ext cx="8435975" cy="4968552"/>
          </a:xfrm>
        </p:spPr>
        <p:txBody>
          <a:bodyPr/>
          <a:lstStyle/>
          <a:p>
            <a:pPr marL="525463" indent="-457200">
              <a:lnSpc>
                <a:spcPct val="150000"/>
              </a:lnSpc>
              <a:buFont typeface="Wingdings" pitchFamily="2" charset="2"/>
              <a:buChar char="Ø"/>
            </a:pPr>
            <a:r>
              <a:rPr lang="he-IL" sz="2400" u="sng" dirty="0" smtClean="0">
                <a:cs typeface="+mj-cs"/>
              </a:rPr>
              <a:t>טיפול נפשי</a:t>
            </a:r>
            <a:r>
              <a:rPr lang="he-IL" sz="2400" dirty="0" smtClean="0">
                <a:cs typeface="+mj-cs"/>
              </a:rPr>
              <a:t>: התערבות מילולית של איש מקצוע, במצב מאובחן, באורח מתוכנן ומתוך מטרה להרחיב את טווח חופש הבחירה של המטופל.</a:t>
            </a:r>
          </a:p>
          <a:p>
            <a:pPr marL="525463" indent="-457200">
              <a:lnSpc>
                <a:spcPct val="150000"/>
              </a:lnSpc>
              <a:buFont typeface="Wingdings" pitchFamily="2" charset="2"/>
              <a:buChar char="Ø"/>
            </a:pPr>
            <a:r>
              <a:rPr lang="he-IL" sz="2400" u="sng" dirty="0" smtClean="0">
                <a:cs typeface="+mj-cs"/>
              </a:rPr>
              <a:t>טיפול פסיכודינמי</a:t>
            </a:r>
            <a:r>
              <a:rPr lang="he-IL" sz="2400" dirty="0" smtClean="0">
                <a:cs typeface="+mj-cs"/>
              </a:rPr>
              <a:t>: טיפול נפשי, תמיכתי-פרשני, ה</a:t>
            </a:r>
            <a:r>
              <a:rPr lang="he-IL" sz="2400" dirty="0" smtClean="0"/>
              <a:t>מאפשר </a:t>
            </a:r>
            <a:r>
              <a:rPr lang="he-IL" sz="2400" dirty="0"/>
              <a:t>יצירת תובנות לגבי קונפליקטים </a:t>
            </a:r>
            <a:r>
              <a:rPr lang="he-IL" sz="2400" dirty="0" smtClean="0"/>
              <a:t>פנימיים של האדם, ומציאת </a:t>
            </a:r>
            <a:r>
              <a:rPr lang="he-IL" sz="2400" dirty="0"/>
              <a:t>דרכי התמודדות </a:t>
            </a:r>
            <a:r>
              <a:rPr lang="he-IL" sz="2400" dirty="0" smtClean="0"/>
              <a:t>עימם, תוך חיזוק תפקודי האגו.</a:t>
            </a:r>
            <a:endParaRPr lang="he-IL" sz="2400" dirty="0" smtClean="0">
              <a:cs typeface="+mj-cs"/>
            </a:endParaRPr>
          </a:p>
          <a:p>
            <a:pPr marL="68263" indent="0">
              <a:lnSpc>
                <a:spcPct val="150000"/>
              </a:lnSpc>
            </a:pPr>
            <a:endParaRPr lang="he-IL" sz="1800" dirty="0" smtClean="0">
              <a:cs typeface="+mj-cs"/>
            </a:endParaRPr>
          </a:p>
          <a:p>
            <a:pPr marL="68263" indent="0">
              <a:lnSpc>
                <a:spcPct val="150000"/>
              </a:lnSpc>
            </a:pPr>
            <a:r>
              <a:rPr lang="he-IL" sz="2000" dirty="0" smtClean="0">
                <a:solidFill>
                  <a:schemeClr val="tx1"/>
                </a:solidFill>
                <a:cs typeface="+mj-cs"/>
              </a:rPr>
              <a:t>דסברג, 1997</a:t>
            </a:r>
            <a:r>
              <a:rPr lang="en-US" sz="2000" dirty="0" smtClean="0">
                <a:solidFill>
                  <a:schemeClr val="tx1"/>
                </a:solidFill>
                <a:cs typeface="+mj-cs"/>
              </a:rPr>
              <a:t>;</a:t>
            </a:r>
            <a:r>
              <a:rPr lang="he-IL" sz="2000" dirty="0" smtClean="0">
                <a:solidFill>
                  <a:schemeClr val="tx1"/>
                </a:solidFill>
                <a:cs typeface="+mj-cs"/>
              </a:rPr>
              <a:t> </a:t>
            </a:r>
            <a:r>
              <a:rPr lang="en-US" sz="2000" dirty="0" err="1">
                <a:solidFill>
                  <a:schemeClr val="tx1"/>
                </a:solidFill>
              </a:rPr>
              <a:t>Leichsenring</a:t>
            </a:r>
            <a:r>
              <a:rPr lang="en-US" sz="2000" dirty="0">
                <a:solidFill>
                  <a:schemeClr val="tx1"/>
                </a:solidFill>
              </a:rPr>
              <a:t> et </a:t>
            </a:r>
            <a:r>
              <a:rPr lang="en-US" sz="2000" dirty="0" smtClean="0">
                <a:solidFill>
                  <a:schemeClr val="tx1"/>
                </a:solidFill>
              </a:rPr>
              <a:t>al., </a:t>
            </a:r>
            <a:r>
              <a:rPr lang="en-US" sz="2000" dirty="0">
                <a:solidFill>
                  <a:schemeClr val="tx1"/>
                </a:solidFill>
              </a:rPr>
              <a:t>2006</a:t>
            </a:r>
            <a:endParaRPr lang="he-IL" sz="2000" dirty="0">
              <a:solidFill>
                <a:schemeClr val="tx1"/>
              </a:solidFill>
              <a:cs typeface="+mj-cs"/>
            </a:endParaRPr>
          </a:p>
        </p:txBody>
      </p:sp>
      <p:sp>
        <p:nvSpPr>
          <p:cNvPr id="4" name="מציין מיקום של מספר שקופית 3"/>
          <p:cNvSpPr>
            <a:spLocks noGrp="1"/>
          </p:cNvSpPr>
          <p:nvPr>
            <p:ph type="sldNum" sz="quarter" idx="12"/>
          </p:nvPr>
        </p:nvSpPr>
        <p:spPr/>
        <p:txBody>
          <a:bodyPr/>
          <a:lstStyle/>
          <a:p>
            <a:fld id="{ED90CCE5-5E2E-4124-AEE9-E62304411FA9}" type="slidenum">
              <a:rPr lang="he-IL" smtClean="0"/>
              <a:pPr/>
              <a:t>16</a:t>
            </a:fld>
            <a:endParaRPr lang="he-IL" dirty="0"/>
          </a:p>
        </p:txBody>
      </p:sp>
    </p:spTree>
    <p:extLst>
      <p:ext uri="{BB962C8B-B14F-4D97-AF65-F5344CB8AC3E}">
        <p14:creationId xmlns="" xmlns:p14="http://schemas.microsoft.com/office/powerpoint/2010/main" val="2149798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a:latin typeface="David" pitchFamily="34" charset="-79"/>
              </a:rPr>
              <a:t>טיפול פסיכודינמי – מושגי יסוד</a:t>
            </a:r>
            <a:endParaRPr lang="he-IL" sz="4000" dirty="0"/>
          </a:p>
        </p:txBody>
      </p:sp>
      <p:sp>
        <p:nvSpPr>
          <p:cNvPr id="3" name="Content Placeholder 2"/>
          <p:cNvSpPr>
            <a:spLocks noGrp="1"/>
          </p:cNvSpPr>
          <p:nvPr>
            <p:ph idx="1"/>
          </p:nvPr>
        </p:nvSpPr>
        <p:spPr/>
        <p:txBody>
          <a:bodyPr/>
          <a:lstStyle/>
          <a:p>
            <a:pPr marL="525463" indent="-457200">
              <a:buFont typeface="Wingdings" pitchFamily="2" charset="2"/>
              <a:buChar char="Ø"/>
            </a:pPr>
            <a:r>
              <a:rPr lang="he-IL" dirty="0" smtClean="0"/>
              <a:t>נייטרליות </a:t>
            </a:r>
            <a:r>
              <a:rPr lang="he-IL" sz="2400" dirty="0" smtClean="0">
                <a:solidFill>
                  <a:schemeClr val="tx1"/>
                </a:solidFill>
              </a:rPr>
              <a:t>(</a:t>
            </a:r>
            <a:r>
              <a:rPr lang="en-US" sz="2000" dirty="0" smtClean="0">
                <a:solidFill>
                  <a:schemeClr val="tx1"/>
                </a:solidFill>
              </a:rPr>
              <a:t>Neutrality</a:t>
            </a:r>
            <a:r>
              <a:rPr lang="he-IL" sz="2000" dirty="0" smtClean="0">
                <a:solidFill>
                  <a:schemeClr val="tx1"/>
                </a:solidFill>
              </a:rPr>
              <a:t>)</a:t>
            </a:r>
          </a:p>
          <a:p>
            <a:pPr marL="525463" indent="-457200">
              <a:buFont typeface="Wingdings" pitchFamily="2" charset="2"/>
              <a:buChar char="Ø"/>
            </a:pPr>
            <a:r>
              <a:rPr lang="he-IL" dirty="0" smtClean="0"/>
              <a:t>ברית טיפולית </a:t>
            </a:r>
            <a:r>
              <a:rPr lang="he-IL" sz="2000" dirty="0" smtClean="0">
                <a:solidFill>
                  <a:schemeClr val="tx1"/>
                </a:solidFill>
              </a:rPr>
              <a:t>(</a:t>
            </a:r>
            <a:r>
              <a:rPr lang="en-US" sz="2000" dirty="0" smtClean="0">
                <a:solidFill>
                  <a:schemeClr val="tx1"/>
                </a:solidFill>
              </a:rPr>
              <a:t>Therapeutic working alliance</a:t>
            </a:r>
            <a:r>
              <a:rPr lang="he-IL" sz="2000" dirty="0" smtClean="0">
                <a:solidFill>
                  <a:schemeClr val="tx1"/>
                </a:solidFill>
              </a:rPr>
              <a:t>)</a:t>
            </a:r>
          </a:p>
          <a:p>
            <a:pPr marL="525463" indent="-457200">
              <a:buFont typeface="Wingdings" pitchFamily="2" charset="2"/>
              <a:buChar char="Ø"/>
            </a:pPr>
            <a:r>
              <a:rPr lang="he-IL" dirty="0" smtClean="0"/>
              <a:t>עיבוד החומר </a:t>
            </a:r>
            <a:r>
              <a:rPr lang="he-IL" sz="1800" dirty="0" smtClean="0">
                <a:solidFill>
                  <a:schemeClr val="tx1"/>
                </a:solidFill>
              </a:rPr>
              <a:t>(</a:t>
            </a:r>
            <a:r>
              <a:rPr lang="en-US" sz="1800" dirty="0" smtClean="0">
                <a:solidFill>
                  <a:schemeClr val="tx1"/>
                </a:solidFill>
              </a:rPr>
              <a:t>Working Through</a:t>
            </a:r>
            <a:r>
              <a:rPr lang="he-IL" sz="1800" dirty="0" smtClean="0">
                <a:solidFill>
                  <a:schemeClr val="tx1"/>
                </a:solidFill>
              </a:rPr>
              <a:t>)</a:t>
            </a:r>
          </a:p>
          <a:p>
            <a:pPr marL="525463" indent="-457200">
              <a:buFont typeface="Wingdings" pitchFamily="2" charset="2"/>
              <a:buChar char="Ø"/>
            </a:pPr>
            <a:r>
              <a:rPr lang="he-IL" dirty="0" smtClean="0"/>
              <a:t>אסוציאציות חופשיות </a:t>
            </a:r>
            <a:r>
              <a:rPr lang="he-IL" sz="2000" dirty="0" smtClean="0">
                <a:solidFill>
                  <a:schemeClr val="tx1"/>
                </a:solidFill>
              </a:rPr>
              <a:t>(</a:t>
            </a:r>
            <a:r>
              <a:rPr lang="en-US" sz="2000" dirty="0" smtClean="0">
                <a:solidFill>
                  <a:schemeClr val="tx1"/>
                </a:solidFill>
              </a:rPr>
              <a:t>Free association</a:t>
            </a:r>
            <a:r>
              <a:rPr lang="he-IL" sz="2000" dirty="0" smtClean="0">
                <a:solidFill>
                  <a:schemeClr val="tx1"/>
                </a:solidFill>
              </a:rPr>
              <a:t>)</a:t>
            </a:r>
          </a:p>
          <a:p>
            <a:pPr marL="68263" indent="0" algn="l"/>
            <a:endParaRPr lang="en-US" sz="2000" dirty="0" smtClean="0">
              <a:solidFill>
                <a:schemeClr val="tx1"/>
              </a:solidFill>
            </a:endParaRPr>
          </a:p>
          <a:p>
            <a:pPr marL="68263" indent="0" algn="l"/>
            <a:endParaRPr lang="en-US" sz="2000" dirty="0" smtClean="0">
              <a:solidFill>
                <a:schemeClr val="tx1"/>
              </a:solidFill>
            </a:endParaRPr>
          </a:p>
          <a:p>
            <a:pPr marL="68263" indent="0" algn="l"/>
            <a:endParaRPr lang="en-US" sz="2000" dirty="0" smtClean="0">
              <a:solidFill>
                <a:schemeClr val="tx1"/>
              </a:solidFill>
            </a:endParaRPr>
          </a:p>
          <a:p>
            <a:pPr marL="68263" indent="0" algn="l"/>
            <a:endParaRPr lang="en-US" sz="2000" dirty="0" smtClean="0">
              <a:solidFill>
                <a:schemeClr val="tx1"/>
              </a:solidFill>
            </a:endParaRPr>
          </a:p>
          <a:p>
            <a:pPr marL="68263" indent="0" algn="l"/>
            <a:r>
              <a:rPr lang="en-US" sz="2000" dirty="0" err="1" smtClean="0">
                <a:solidFill>
                  <a:schemeClr val="tx1"/>
                </a:solidFill>
              </a:rPr>
              <a:t>Leichsenring</a:t>
            </a:r>
            <a:r>
              <a:rPr lang="en-US" sz="2000" dirty="0" smtClean="0">
                <a:solidFill>
                  <a:schemeClr val="tx1"/>
                </a:solidFill>
              </a:rPr>
              <a:t> et al., 2006</a:t>
            </a:r>
            <a:endParaRPr lang="he-IL" sz="2000" dirty="0" smtClean="0"/>
          </a:p>
          <a:p>
            <a:pPr marL="68263" indent="0" algn="l"/>
            <a:endParaRPr lang="he-IL" sz="2000" dirty="0" smtClean="0">
              <a:solidFill>
                <a:schemeClr val="tx1"/>
              </a:solidFill>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17</a:t>
            </a:fld>
            <a:endParaRPr lang="he-IL" dirty="0"/>
          </a:p>
        </p:txBody>
      </p:sp>
    </p:spTree>
    <p:extLst>
      <p:ext uri="{BB962C8B-B14F-4D97-AF65-F5344CB8AC3E}">
        <p14:creationId xmlns="" xmlns:p14="http://schemas.microsoft.com/office/powerpoint/2010/main" val="324534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a:latin typeface="David" pitchFamily="34" charset="-79"/>
              </a:rPr>
              <a:t>טיפול פסיכודינמי – </a:t>
            </a:r>
            <a:r>
              <a:rPr lang="he-IL" sz="4000" dirty="0" smtClean="0">
                <a:latin typeface="David" pitchFamily="34" charset="-79"/>
              </a:rPr>
              <a:t>תהליכים נפוצים</a:t>
            </a:r>
            <a:endParaRPr lang="he-IL" sz="4000" dirty="0"/>
          </a:p>
        </p:txBody>
      </p:sp>
      <p:sp>
        <p:nvSpPr>
          <p:cNvPr id="3" name="Content Placeholder 2"/>
          <p:cNvSpPr>
            <a:spLocks noGrp="1"/>
          </p:cNvSpPr>
          <p:nvPr>
            <p:ph idx="1"/>
          </p:nvPr>
        </p:nvSpPr>
        <p:spPr/>
        <p:txBody>
          <a:bodyPr/>
          <a:lstStyle/>
          <a:p>
            <a:pPr marL="525463" indent="-457200">
              <a:buFont typeface="Wingdings" pitchFamily="2" charset="2"/>
              <a:buChar char="Ø"/>
            </a:pPr>
            <a:r>
              <a:rPr lang="he-IL" dirty="0" smtClean="0"/>
              <a:t>העברה </a:t>
            </a:r>
            <a:r>
              <a:rPr lang="he-IL" sz="1800" dirty="0" smtClean="0">
                <a:solidFill>
                  <a:schemeClr val="tx1"/>
                </a:solidFill>
              </a:rPr>
              <a:t>(</a:t>
            </a:r>
            <a:r>
              <a:rPr lang="en-US" sz="1800" dirty="0" smtClean="0">
                <a:solidFill>
                  <a:schemeClr val="tx1"/>
                </a:solidFill>
              </a:rPr>
              <a:t>Transference</a:t>
            </a:r>
            <a:r>
              <a:rPr lang="he-IL" sz="1800" dirty="0" smtClean="0">
                <a:solidFill>
                  <a:schemeClr val="tx1"/>
                </a:solidFill>
              </a:rPr>
              <a:t>)</a:t>
            </a:r>
          </a:p>
          <a:p>
            <a:pPr marL="525463" indent="-457200">
              <a:buFont typeface="Wingdings" pitchFamily="2" charset="2"/>
              <a:buChar char="Ø"/>
            </a:pPr>
            <a:r>
              <a:rPr lang="he-IL" dirty="0" smtClean="0"/>
              <a:t>העברה נגדית </a:t>
            </a:r>
            <a:r>
              <a:rPr lang="he-IL" sz="1800" dirty="0" smtClean="0">
                <a:solidFill>
                  <a:schemeClr val="tx1"/>
                </a:solidFill>
              </a:rPr>
              <a:t>(</a:t>
            </a:r>
            <a:r>
              <a:rPr lang="en-US" sz="1800" dirty="0" smtClean="0">
                <a:solidFill>
                  <a:schemeClr val="tx1"/>
                </a:solidFill>
              </a:rPr>
              <a:t>Counter transference</a:t>
            </a:r>
            <a:r>
              <a:rPr lang="he-IL" sz="1800" dirty="0" smtClean="0">
                <a:solidFill>
                  <a:schemeClr val="tx1"/>
                </a:solidFill>
              </a:rPr>
              <a:t>)</a:t>
            </a:r>
            <a:endParaRPr lang="he-IL" dirty="0" smtClean="0"/>
          </a:p>
          <a:p>
            <a:pPr marL="525463" indent="-457200">
              <a:buFont typeface="Wingdings" pitchFamily="2" charset="2"/>
              <a:buChar char="Ø"/>
            </a:pPr>
            <a:r>
              <a:rPr lang="he-IL" dirty="0" smtClean="0"/>
              <a:t>רגרסיה </a:t>
            </a:r>
            <a:r>
              <a:rPr lang="he-IL" sz="2000" dirty="0" smtClean="0">
                <a:solidFill>
                  <a:schemeClr val="tx1"/>
                </a:solidFill>
              </a:rPr>
              <a:t>(</a:t>
            </a:r>
            <a:r>
              <a:rPr lang="en-US" sz="2000" dirty="0" smtClean="0">
                <a:solidFill>
                  <a:schemeClr val="tx1"/>
                </a:solidFill>
              </a:rPr>
              <a:t>Regression</a:t>
            </a:r>
            <a:r>
              <a:rPr lang="he-IL" sz="2000" dirty="0" smtClean="0">
                <a:solidFill>
                  <a:schemeClr val="tx1"/>
                </a:solidFill>
              </a:rPr>
              <a:t>)</a:t>
            </a:r>
          </a:p>
          <a:p>
            <a:pPr marL="525463" indent="-457200">
              <a:buFont typeface="Wingdings" pitchFamily="2" charset="2"/>
              <a:buChar char="Ø"/>
            </a:pPr>
            <a:r>
              <a:rPr lang="he-IL" dirty="0" smtClean="0"/>
              <a:t>התנגדות </a:t>
            </a:r>
            <a:r>
              <a:rPr lang="he-IL" sz="2000" dirty="0" smtClean="0">
                <a:solidFill>
                  <a:schemeClr val="tx1"/>
                </a:solidFill>
              </a:rPr>
              <a:t>(</a:t>
            </a:r>
            <a:r>
              <a:rPr lang="en-US" sz="2000" dirty="0" smtClean="0">
                <a:solidFill>
                  <a:schemeClr val="tx1"/>
                </a:solidFill>
              </a:rPr>
              <a:t>Resistance</a:t>
            </a:r>
            <a:r>
              <a:rPr lang="he-IL" sz="2000" dirty="0" smtClean="0">
                <a:solidFill>
                  <a:schemeClr val="tx1"/>
                </a:solidFill>
              </a:rPr>
              <a:t>)</a:t>
            </a:r>
          </a:p>
          <a:p>
            <a:pPr marL="68263" indent="0" algn="l"/>
            <a:endParaRPr lang="en-US" sz="2000" dirty="0" smtClean="0">
              <a:solidFill>
                <a:schemeClr val="tx1"/>
              </a:solidFill>
            </a:endParaRPr>
          </a:p>
          <a:p>
            <a:pPr marL="68263" indent="0" algn="l"/>
            <a:endParaRPr lang="en-US" sz="2000" dirty="0" smtClean="0">
              <a:solidFill>
                <a:schemeClr val="tx1"/>
              </a:solidFill>
            </a:endParaRPr>
          </a:p>
          <a:p>
            <a:pPr marL="68263" indent="0" algn="l"/>
            <a:endParaRPr lang="en-US" sz="2000" dirty="0" smtClean="0">
              <a:solidFill>
                <a:schemeClr val="tx1"/>
              </a:solidFill>
            </a:endParaRPr>
          </a:p>
          <a:p>
            <a:pPr marL="68263" indent="0" algn="l"/>
            <a:endParaRPr lang="en-US" sz="2000" dirty="0" smtClean="0">
              <a:solidFill>
                <a:schemeClr val="tx1"/>
              </a:solidFill>
            </a:endParaRPr>
          </a:p>
          <a:p>
            <a:pPr marL="68263" indent="0" algn="l"/>
            <a:r>
              <a:rPr lang="en-US" sz="2000" dirty="0" err="1" smtClean="0">
                <a:solidFill>
                  <a:schemeClr val="tx1"/>
                </a:solidFill>
              </a:rPr>
              <a:t>Leichsenring</a:t>
            </a:r>
            <a:r>
              <a:rPr lang="en-US" sz="2000" dirty="0" smtClean="0">
                <a:solidFill>
                  <a:schemeClr val="tx1"/>
                </a:solidFill>
              </a:rPr>
              <a:t> et al., 2006</a:t>
            </a:r>
            <a:endParaRPr lang="he-IL" sz="2000" dirty="0" smtClean="0"/>
          </a:p>
          <a:p>
            <a:pPr marL="68263" indent="0" algn="l"/>
            <a:endParaRPr lang="he-IL" sz="2000" dirty="0" smtClean="0">
              <a:solidFill>
                <a:schemeClr val="tx1"/>
              </a:solidFill>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18</a:t>
            </a:fld>
            <a:endParaRPr lang="he-IL" dirty="0"/>
          </a:p>
        </p:txBody>
      </p:sp>
    </p:spTree>
    <p:extLst>
      <p:ext uri="{BB962C8B-B14F-4D97-AF65-F5344CB8AC3E}">
        <p14:creationId xmlns="" xmlns:p14="http://schemas.microsoft.com/office/powerpoint/2010/main" val="324534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smtClean="0">
                <a:latin typeface="David" pitchFamily="34" charset="-79"/>
              </a:rPr>
              <a:t>טיפול פסיכודינמי – טכניקות</a:t>
            </a:r>
            <a:endParaRPr lang="he-IL" sz="4000" dirty="0">
              <a:latin typeface="David" pitchFamily="34" charset="-79"/>
            </a:endParaRPr>
          </a:p>
        </p:txBody>
      </p:sp>
      <p:sp>
        <p:nvSpPr>
          <p:cNvPr id="3" name="Content Placeholder 2"/>
          <p:cNvSpPr>
            <a:spLocks noGrp="1"/>
          </p:cNvSpPr>
          <p:nvPr>
            <p:ph idx="1"/>
          </p:nvPr>
        </p:nvSpPr>
        <p:spPr>
          <a:xfrm>
            <a:off x="250825" y="1340768"/>
            <a:ext cx="8435975" cy="5015582"/>
          </a:xfrm>
        </p:spPr>
        <p:txBody>
          <a:bodyPr/>
          <a:lstStyle/>
          <a:p>
            <a:pPr marL="525463" indent="-457200">
              <a:buFont typeface="Wingdings" pitchFamily="2" charset="2"/>
              <a:buChar char="Ø"/>
            </a:pPr>
            <a:r>
              <a:rPr lang="he-IL" dirty="0" smtClean="0"/>
              <a:t>הימנעות </a:t>
            </a:r>
            <a:r>
              <a:rPr lang="he-IL" sz="1800" dirty="0" smtClean="0">
                <a:solidFill>
                  <a:schemeClr val="tx1"/>
                </a:solidFill>
              </a:rPr>
              <a:t>(</a:t>
            </a:r>
            <a:r>
              <a:rPr lang="en-US" sz="1800" dirty="0" smtClean="0">
                <a:solidFill>
                  <a:schemeClr val="tx1"/>
                </a:solidFill>
              </a:rPr>
              <a:t>Abstinence</a:t>
            </a:r>
            <a:r>
              <a:rPr lang="he-IL" sz="1800" dirty="0" smtClean="0">
                <a:solidFill>
                  <a:schemeClr val="tx1"/>
                </a:solidFill>
              </a:rPr>
              <a:t>)</a:t>
            </a:r>
            <a:endParaRPr lang="he-IL" dirty="0" smtClean="0"/>
          </a:p>
          <a:p>
            <a:pPr marL="525463" indent="-457200">
              <a:buFont typeface="Wingdings" pitchFamily="2" charset="2"/>
              <a:buChar char="Ø"/>
            </a:pPr>
            <a:r>
              <a:rPr lang="he-IL" dirty="0" smtClean="0"/>
              <a:t>פירוש </a:t>
            </a:r>
            <a:r>
              <a:rPr lang="he-IL" sz="2000" dirty="0" smtClean="0">
                <a:solidFill>
                  <a:schemeClr val="tx1"/>
                </a:solidFill>
              </a:rPr>
              <a:t>(</a:t>
            </a:r>
            <a:r>
              <a:rPr lang="en-US" sz="2000" dirty="0" smtClean="0">
                <a:solidFill>
                  <a:schemeClr val="tx1"/>
                </a:solidFill>
              </a:rPr>
              <a:t>Interpretation</a:t>
            </a:r>
            <a:r>
              <a:rPr lang="he-IL" sz="2000" dirty="0" smtClean="0">
                <a:solidFill>
                  <a:schemeClr val="tx1"/>
                </a:solidFill>
              </a:rPr>
              <a:t>)</a:t>
            </a:r>
          </a:p>
          <a:p>
            <a:pPr marL="525463" indent="-457200">
              <a:buFont typeface="Wingdings" pitchFamily="2" charset="2"/>
              <a:buChar char="Ø"/>
            </a:pPr>
            <a:r>
              <a:rPr lang="he-IL" dirty="0" smtClean="0"/>
              <a:t>עימות </a:t>
            </a:r>
            <a:r>
              <a:rPr lang="he-IL" sz="2000" dirty="0">
                <a:solidFill>
                  <a:schemeClr val="tx1"/>
                </a:solidFill>
              </a:rPr>
              <a:t>(</a:t>
            </a:r>
            <a:r>
              <a:rPr lang="en-US" sz="2000" dirty="0">
                <a:solidFill>
                  <a:schemeClr val="tx1"/>
                </a:solidFill>
              </a:rPr>
              <a:t>Confrontation</a:t>
            </a:r>
            <a:r>
              <a:rPr lang="he-IL" sz="2000" dirty="0">
                <a:solidFill>
                  <a:schemeClr val="tx1"/>
                </a:solidFill>
              </a:rPr>
              <a:t>)</a:t>
            </a:r>
          </a:p>
          <a:p>
            <a:pPr marL="525463" indent="-457200">
              <a:buFont typeface="Wingdings" pitchFamily="2" charset="2"/>
              <a:buChar char="Ø"/>
            </a:pPr>
            <a:r>
              <a:rPr lang="he-IL" dirty="0" smtClean="0"/>
              <a:t>הבהרה </a:t>
            </a:r>
            <a:r>
              <a:rPr lang="he-IL" sz="2000" dirty="0">
                <a:solidFill>
                  <a:schemeClr val="tx1"/>
                </a:solidFill>
              </a:rPr>
              <a:t>(</a:t>
            </a:r>
            <a:r>
              <a:rPr lang="en-US" sz="2000" dirty="0">
                <a:solidFill>
                  <a:schemeClr val="tx1"/>
                </a:solidFill>
              </a:rPr>
              <a:t>Clarification</a:t>
            </a:r>
            <a:r>
              <a:rPr lang="he-IL" sz="2000" dirty="0">
                <a:solidFill>
                  <a:schemeClr val="tx1"/>
                </a:solidFill>
              </a:rPr>
              <a:t>)</a:t>
            </a:r>
          </a:p>
          <a:p>
            <a:pPr marL="525463" indent="-457200">
              <a:buFont typeface="Wingdings" pitchFamily="2" charset="2"/>
              <a:buChar char="Ø"/>
            </a:pPr>
            <a:r>
              <a:rPr lang="he-IL" dirty="0" smtClean="0"/>
              <a:t>עידוד להרחבה </a:t>
            </a:r>
            <a:r>
              <a:rPr lang="he-IL" sz="2000" dirty="0" smtClean="0">
                <a:solidFill>
                  <a:schemeClr val="tx1"/>
                </a:solidFill>
              </a:rPr>
              <a:t>(</a:t>
            </a:r>
            <a:r>
              <a:rPr lang="en-US" sz="2000" dirty="0" smtClean="0">
                <a:solidFill>
                  <a:schemeClr val="tx1"/>
                </a:solidFill>
              </a:rPr>
              <a:t>Encouragement </a:t>
            </a:r>
            <a:r>
              <a:rPr lang="en-US" sz="2000" dirty="0">
                <a:solidFill>
                  <a:schemeClr val="tx1"/>
                </a:solidFill>
              </a:rPr>
              <a:t>to elaborate</a:t>
            </a:r>
            <a:r>
              <a:rPr lang="he-IL" sz="2000" dirty="0">
                <a:solidFill>
                  <a:schemeClr val="tx1"/>
                </a:solidFill>
              </a:rPr>
              <a:t>)</a:t>
            </a:r>
          </a:p>
          <a:p>
            <a:pPr marL="525463" indent="-457200">
              <a:buFont typeface="Wingdings" pitchFamily="2" charset="2"/>
              <a:buChar char="Ø"/>
            </a:pPr>
            <a:r>
              <a:rPr lang="he-IL" dirty="0" smtClean="0"/>
              <a:t>תיקוף אמפטי </a:t>
            </a:r>
            <a:r>
              <a:rPr lang="he-IL" sz="2000" dirty="0">
                <a:solidFill>
                  <a:schemeClr val="tx1"/>
                </a:solidFill>
              </a:rPr>
              <a:t>(</a:t>
            </a:r>
            <a:r>
              <a:rPr lang="en-US" sz="2000" dirty="0">
                <a:solidFill>
                  <a:schemeClr val="tx1"/>
                </a:solidFill>
              </a:rPr>
              <a:t>Empathic validation</a:t>
            </a:r>
            <a:r>
              <a:rPr lang="he-IL" sz="2000" dirty="0">
                <a:solidFill>
                  <a:schemeClr val="tx1"/>
                </a:solidFill>
              </a:rPr>
              <a:t>)</a:t>
            </a:r>
          </a:p>
          <a:p>
            <a:pPr marL="525463" indent="-457200">
              <a:buFont typeface="Wingdings" pitchFamily="2" charset="2"/>
              <a:buChar char="Ø"/>
            </a:pPr>
            <a:r>
              <a:rPr lang="he-IL" dirty="0" smtClean="0"/>
              <a:t>עצה/ שבח </a:t>
            </a:r>
            <a:r>
              <a:rPr lang="he-IL" sz="2000" dirty="0">
                <a:solidFill>
                  <a:schemeClr val="tx1"/>
                </a:solidFill>
              </a:rPr>
              <a:t>(</a:t>
            </a:r>
            <a:r>
              <a:rPr lang="en-US" sz="2000" dirty="0">
                <a:solidFill>
                  <a:schemeClr val="tx1"/>
                </a:solidFill>
              </a:rPr>
              <a:t>Advice and praise</a:t>
            </a:r>
            <a:r>
              <a:rPr lang="he-IL" sz="2000" dirty="0">
                <a:solidFill>
                  <a:schemeClr val="tx1"/>
                </a:solidFill>
              </a:rPr>
              <a:t>)</a:t>
            </a:r>
          </a:p>
          <a:p>
            <a:pPr marL="525463" indent="-457200">
              <a:buFont typeface="Wingdings" pitchFamily="2" charset="2"/>
              <a:buChar char="Ø"/>
            </a:pPr>
            <a:r>
              <a:rPr lang="he-IL" dirty="0" smtClean="0"/>
              <a:t>אישור </a:t>
            </a:r>
            <a:r>
              <a:rPr lang="he-IL" sz="1800" dirty="0" smtClean="0">
                <a:solidFill>
                  <a:schemeClr val="tx1"/>
                </a:solidFill>
              </a:rPr>
              <a:t>(</a:t>
            </a:r>
            <a:r>
              <a:rPr lang="en-US" sz="1800" dirty="0" smtClean="0">
                <a:solidFill>
                  <a:schemeClr val="tx1"/>
                </a:solidFill>
              </a:rPr>
              <a:t>Affirmation</a:t>
            </a:r>
            <a:r>
              <a:rPr lang="he-IL" sz="1800" dirty="0" smtClean="0">
                <a:solidFill>
                  <a:schemeClr val="tx1"/>
                </a:solidFill>
              </a:rPr>
              <a:t>)</a:t>
            </a:r>
          </a:p>
          <a:p>
            <a:pPr marL="525463" indent="-457200" algn="l"/>
            <a:r>
              <a:rPr lang="en-US" sz="1800" dirty="0" err="1" smtClean="0">
                <a:solidFill>
                  <a:schemeClr val="tx1"/>
                </a:solidFill>
              </a:rPr>
              <a:t>Leichsenring</a:t>
            </a:r>
            <a:r>
              <a:rPr lang="en-US" sz="1800" dirty="0" smtClean="0">
                <a:solidFill>
                  <a:schemeClr val="tx1"/>
                </a:solidFill>
              </a:rPr>
              <a:t> et al., 2006</a:t>
            </a:r>
            <a:endParaRPr lang="he-IL" sz="1800" dirty="0" smtClean="0">
              <a:solidFill>
                <a:schemeClr val="tx1"/>
              </a:solidFill>
            </a:endParaRPr>
          </a:p>
          <a:p>
            <a:pPr marL="68263" indent="0"/>
            <a:r>
              <a:rPr lang="he-IL" dirty="0" smtClean="0"/>
              <a:t>			</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19</a:t>
            </a:fld>
            <a:endParaRPr lang="he-IL" dirty="0"/>
          </a:p>
        </p:txBody>
      </p:sp>
    </p:spTree>
    <p:extLst>
      <p:ext uri="{BB962C8B-B14F-4D97-AF65-F5344CB8AC3E}">
        <p14:creationId xmlns="" xmlns:p14="http://schemas.microsoft.com/office/powerpoint/2010/main" val="2473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cs typeface="+mn-cs"/>
              </a:rPr>
              <a:t>הדמיה</a:t>
            </a:r>
            <a:endParaRPr lang="he-IL" dirty="0">
              <a:cs typeface="+mn-cs"/>
            </a:endParaRPr>
          </a:p>
        </p:txBody>
      </p:sp>
      <p:sp>
        <p:nvSpPr>
          <p:cNvPr id="3" name="Content Placeholder 2"/>
          <p:cNvSpPr>
            <a:spLocks noGrp="1"/>
          </p:cNvSpPr>
          <p:nvPr>
            <p:ph idx="1"/>
          </p:nvPr>
        </p:nvSpPr>
        <p:spPr/>
        <p:txBody>
          <a:bodyPr>
            <a:normAutofit/>
          </a:bodyPr>
          <a:lstStyle/>
          <a:p>
            <a:pPr>
              <a:buNone/>
            </a:pPr>
            <a:r>
              <a:rPr lang="he-IL" b="1" dirty="0" smtClean="0">
                <a:cs typeface="+mn-cs"/>
              </a:rPr>
              <a:t>שלוש שאלות מרכזיות:</a:t>
            </a:r>
          </a:p>
          <a:p>
            <a:pPr>
              <a:buNone/>
            </a:pPr>
            <a:endParaRPr lang="he-IL" b="1" dirty="0" smtClean="0">
              <a:cs typeface="+mn-cs"/>
            </a:endParaRPr>
          </a:p>
          <a:p>
            <a:pPr lvl="1"/>
            <a:r>
              <a:rPr lang="he-IL" b="1" dirty="0" smtClean="0">
                <a:cs typeface="+mn-cs"/>
              </a:rPr>
              <a:t>מה הבעיה?</a:t>
            </a:r>
          </a:p>
          <a:p>
            <a:pPr lvl="1"/>
            <a:r>
              <a:rPr lang="he-IL" b="1" dirty="0" smtClean="0">
                <a:cs typeface="+mn-cs"/>
              </a:rPr>
              <a:t>האם מתאים לטיפול קצר מועד?</a:t>
            </a:r>
          </a:p>
          <a:p>
            <a:pPr lvl="1"/>
            <a:r>
              <a:rPr lang="he-IL" b="1" dirty="0" smtClean="0"/>
              <a:t>איזו גישה טיפולית הכי מתאימה?</a:t>
            </a:r>
          </a:p>
          <a:p>
            <a:pPr>
              <a:buNone/>
            </a:pPr>
            <a:endParaRPr lang="en-US" dirty="0" smtClean="0">
              <a:cs typeface="+mn-cs"/>
            </a:endParaRPr>
          </a:p>
        </p:txBody>
      </p:sp>
      <p:sp>
        <p:nvSpPr>
          <p:cNvPr id="4" name="Slide Number Placeholder 3"/>
          <p:cNvSpPr>
            <a:spLocks noGrp="1"/>
          </p:cNvSpPr>
          <p:nvPr>
            <p:ph type="sldNum" sz="quarter" idx="12"/>
          </p:nvPr>
        </p:nvSpPr>
        <p:spPr/>
        <p:txBody>
          <a:bodyPr/>
          <a:lstStyle/>
          <a:p>
            <a:fld id="{1590D9F2-4194-46D2-9071-07E31CEB1804}" type="slidenum">
              <a:rPr lang="he-IL" smtClean="0"/>
              <a:pPr/>
              <a:t>2</a:t>
            </a:fld>
            <a:endParaRPr lang="he-IL" dirty="0"/>
          </a:p>
        </p:txBody>
      </p:sp>
      <p:sp>
        <p:nvSpPr>
          <p:cNvPr id="5" name="Striped Right Arrow 4"/>
          <p:cNvSpPr/>
          <p:nvPr/>
        </p:nvSpPr>
        <p:spPr>
          <a:xfrm>
            <a:off x="467544" y="1484784"/>
            <a:ext cx="2664296" cy="39604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smtClean="0">
                <a:latin typeface="David" pitchFamily="34" charset="-79"/>
              </a:rPr>
              <a:t>טיפול פסיכודינמי – טכניקות</a:t>
            </a:r>
            <a:endParaRPr lang="he-IL" sz="4000" dirty="0">
              <a:latin typeface="David" pitchFamily="34" charset="-79"/>
            </a:endParaRPr>
          </a:p>
        </p:txBody>
      </p:sp>
      <p:sp>
        <p:nvSpPr>
          <p:cNvPr id="3" name="Content Placeholder 2"/>
          <p:cNvSpPr>
            <a:spLocks noGrp="1"/>
          </p:cNvSpPr>
          <p:nvPr>
            <p:ph idx="1"/>
          </p:nvPr>
        </p:nvSpPr>
        <p:spPr>
          <a:xfrm>
            <a:off x="250825" y="1340768"/>
            <a:ext cx="8435975" cy="5015582"/>
          </a:xfrm>
        </p:spPr>
        <p:txBody>
          <a:bodyPr/>
          <a:lstStyle/>
          <a:p>
            <a:pPr marL="525463" indent="-457200">
              <a:buFont typeface="Wingdings" pitchFamily="2" charset="2"/>
              <a:buChar char="Ø"/>
            </a:pPr>
            <a:r>
              <a:rPr lang="he-IL" dirty="0" smtClean="0"/>
              <a:t>הימנעות</a:t>
            </a:r>
          </a:p>
          <a:p>
            <a:pPr marL="525463" indent="-457200">
              <a:buFont typeface="Wingdings" pitchFamily="2" charset="2"/>
              <a:buChar char="Ø"/>
            </a:pPr>
            <a:r>
              <a:rPr lang="he-IL" dirty="0" smtClean="0"/>
              <a:t>פירוש</a:t>
            </a:r>
            <a:endParaRPr lang="he-IL" sz="2000" dirty="0" smtClean="0">
              <a:solidFill>
                <a:schemeClr val="tx1"/>
              </a:solidFill>
            </a:endParaRPr>
          </a:p>
          <a:p>
            <a:pPr marL="525463" indent="-457200">
              <a:buFont typeface="Wingdings" pitchFamily="2" charset="2"/>
              <a:buChar char="Ø"/>
            </a:pPr>
            <a:r>
              <a:rPr lang="he-IL" dirty="0" smtClean="0"/>
              <a:t>עימות</a:t>
            </a:r>
            <a:endParaRPr lang="he-IL" sz="2000" dirty="0">
              <a:solidFill>
                <a:schemeClr val="tx1"/>
              </a:solidFill>
            </a:endParaRPr>
          </a:p>
          <a:p>
            <a:pPr marL="525463" indent="-457200">
              <a:buFont typeface="Wingdings" pitchFamily="2" charset="2"/>
              <a:buChar char="Ø"/>
            </a:pPr>
            <a:r>
              <a:rPr lang="he-IL" dirty="0" smtClean="0"/>
              <a:t>הבהרה</a:t>
            </a:r>
            <a:endParaRPr lang="he-IL" sz="2000" dirty="0">
              <a:solidFill>
                <a:schemeClr val="tx1"/>
              </a:solidFill>
            </a:endParaRPr>
          </a:p>
          <a:p>
            <a:pPr marL="525463" indent="-457200">
              <a:buFont typeface="Wingdings" pitchFamily="2" charset="2"/>
              <a:buChar char="Ø"/>
            </a:pPr>
            <a:r>
              <a:rPr lang="he-IL" dirty="0" smtClean="0"/>
              <a:t>עידוד להרחבה</a:t>
            </a:r>
            <a:endParaRPr lang="he-IL" sz="2000" dirty="0">
              <a:solidFill>
                <a:schemeClr val="tx1"/>
              </a:solidFill>
            </a:endParaRPr>
          </a:p>
          <a:p>
            <a:pPr marL="525463" indent="-457200">
              <a:buFont typeface="Wingdings" pitchFamily="2" charset="2"/>
              <a:buChar char="Ø"/>
            </a:pPr>
            <a:r>
              <a:rPr lang="he-IL" dirty="0" smtClean="0"/>
              <a:t>תיקוף </a:t>
            </a:r>
            <a:r>
              <a:rPr lang="he-IL" dirty="0" err="1" smtClean="0"/>
              <a:t>אמפטי</a:t>
            </a:r>
            <a:endParaRPr lang="he-IL" sz="2000" dirty="0">
              <a:solidFill>
                <a:schemeClr val="tx1"/>
              </a:solidFill>
            </a:endParaRPr>
          </a:p>
          <a:p>
            <a:pPr marL="525463" indent="-457200">
              <a:buFont typeface="Wingdings" pitchFamily="2" charset="2"/>
              <a:buChar char="Ø"/>
            </a:pPr>
            <a:r>
              <a:rPr lang="he-IL" dirty="0" smtClean="0"/>
              <a:t>עצה/ שבח</a:t>
            </a:r>
            <a:endParaRPr lang="he-IL" sz="2000" dirty="0">
              <a:solidFill>
                <a:schemeClr val="tx1"/>
              </a:solidFill>
            </a:endParaRPr>
          </a:p>
          <a:p>
            <a:pPr marL="525463" indent="-457200">
              <a:buFont typeface="Wingdings" pitchFamily="2" charset="2"/>
              <a:buChar char="Ø"/>
            </a:pPr>
            <a:r>
              <a:rPr lang="he-IL" dirty="0" smtClean="0"/>
              <a:t>אישור</a:t>
            </a:r>
            <a:endParaRPr lang="he-IL" sz="1800" dirty="0" smtClean="0">
              <a:solidFill>
                <a:schemeClr val="tx1"/>
              </a:solidFill>
            </a:endParaRPr>
          </a:p>
          <a:p>
            <a:pPr marL="525463" indent="-457200" algn="l"/>
            <a:r>
              <a:rPr lang="en-US" sz="1800" dirty="0" err="1" smtClean="0">
                <a:solidFill>
                  <a:schemeClr val="tx1"/>
                </a:solidFill>
              </a:rPr>
              <a:t>Leichsenring</a:t>
            </a:r>
            <a:r>
              <a:rPr lang="en-US" sz="1800" dirty="0" smtClean="0">
                <a:solidFill>
                  <a:schemeClr val="tx1"/>
                </a:solidFill>
              </a:rPr>
              <a:t> et al., 2006</a:t>
            </a:r>
            <a:endParaRPr lang="he-IL" sz="1800" dirty="0" smtClean="0">
              <a:solidFill>
                <a:schemeClr val="tx1"/>
              </a:solidFill>
            </a:endParaRPr>
          </a:p>
          <a:p>
            <a:pPr marL="68263" indent="0"/>
            <a:r>
              <a:rPr lang="he-IL" dirty="0" smtClean="0"/>
              <a:t>			</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20</a:t>
            </a:fld>
            <a:endParaRPr lang="he-IL" dirty="0"/>
          </a:p>
        </p:txBody>
      </p:sp>
      <p:sp>
        <p:nvSpPr>
          <p:cNvPr id="5" name="TextBox 4"/>
          <p:cNvSpPr txBox="1"/>
          <p:nvPr/>
        </p:nvSpPr>
        <p:spPr>
          <a:xfrm>
            <a:off x="323528" y="1412776"/>
            <a:ext cx="4680520" cy="3785652"/>
          </a:xfrm>
          <a:prstGeom prst="rect">
            <a:avLst/>
          </a:prstGeom>
          <a:solidFill>
            <a:schemeClr val="accent6">
              <a:lumMod val="20000"/>
              <a:lumOff val="80000"/>
            </a:schemeClr>
          </a:solidFill>
          <a:ln>
            <a:solidFill>
              <a:schemeClr val="bg1"/>
            </a:solidFill>
          </a:ln>
        </p:spPr>
        <p:txBody>
          <a:bodyPr wrap="square" rtlCol="1">
            <a:spAutoFit/>
          </a:bodyPr>
          <a:lstStyle/>
          <a:p>
            <a:r>
              <a:rPr lang="he-IL" sz="2400" b="1" u="sng" dirty="0" smtClean="0">
                <a:solidFill>
                  <a:schemeClr val="bg1"/>
                </a:solidFill>
              </a:rPr>
              <a:t>תרגיל</a:t>
            </a:r>
          </a:p>
          <a:p>
            <a:pPr>
              <a:buFont typeface="Arial" pitchFamily="34" charset="0"/>
              <a:buChar char="•"/>
            </a:pPr>
            <a:r>
              <a:rPr lang="he-IL" sz="2400" b="1" dirty="0" smtClean="0">
                <a:solidFill>
                  <a:schemeClr val="bg1"/>
                </a:solidFill>
              </a:rPr>
              <a:t>אישה צעירה נמצאת בתחילת טיפול דינמי קצר. </a:t>
            </a:r>
          </a:p>
          <a:p>
            <a:pPr>
              <a:buFont typeface="Arial" pitchFamily="34" charset="0"/>
              <a:buChar char="•"/>
            </a:pPr>
            <a:r>
              <a:rPr lang="he-IL" sz="2400" b="1" dirty="0" smtClean="0">
                <a:solidFill>
                  <a:schemeClr val="bg1"/>
                </a:solidFill>
              </a:rPr>
              <a:t> לשתי הפגישות האחרונות היא הגיעה באיחור של כעשרים דקות, ללא סיבה ברורה. </a:t>
            </a:r>
          </a:p>
          <a:p>
            <a:pPr>
              <a:buFont typeface="Arial" pitchFamily="34" charset="0"/>
              <a:buChar char="•"/>
            </a:pPr>
            <a:r>
              <a:rPr lang="he-IL" sz="2400" b="1" dirty="0" smtClean="0">
                <a:solidFill>
                  <a:schemeClr val="bg1"/>
                </a:solidFill>
              </a:rPr>
              <a:t>הפעם היא מגיעה באיחור של עשר דקות. </a:t>
            </a:r>
          </a:p>
          <a:p>
            <a:pPr>
              <a:buFont typeface="Arial" pitchFamily="34" charset="0"/>
              <a:buChar char="•"/>
            </a:pPr>
            <a:r>
              <a:rPr lang="he-IL" sz="2400" b="1" dirty="0" smtClean="0">
                <a:solidFill>
                  <a:schemeClr val="bg1"/>
                </a:solidFill>
              </a:rPr>
              <a:t>בכניסתה למפגש אומרת שהיה לה קשה להגיע בזמן.</a:t>
            </a:r>
            <a:endParaRPr lang="he-IL" sz="2400" b="1" dirty="0">
              <a:solidFill>
                <a:schemeClr val="bg1"/>
              </a:solidFill>
            </a:endParaRPr>
          </a:p>
        </p:txBody>
      </p:sp>
    </p:spTree>
    <p:extLst>
      <p:ext uri="{BB962C8B-B14F-4D97-AF65-F5344CB8AC3E}">
        <p14:creationId xmlns="" xmlns:p14="http://schemas.microsoft.com/office/powerpoint/2010/main" val="2473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90CCE5-5E2E-4124-AEE9-E62304411FA9}" type="slidenum">
              <a:rPr lang="he-IL" smtClean="0"/>
              <a:pPr/>
              <a:t>21</a:t>
            </a:fld>
            <a:endParaRPr lang="he-IL" dirty="0"/>
          </a:p>
        </p:txBody>
      </p:sp>
      <p:pic>
        <p:nvPicPr>
          <p:cNvPr id="72706" name="Picture 2" descr="Image result for psychotherapy session"/>
          <p:cNvPicPr>
            <a:picLocks noChangeAspect="1" noChangeArrowheads="1"/>
          </p:cNvPicPr>
          <p:nvPr/>
        </p:nvPicPr>
        <p:blipFill>
          <a:blip r:embed="rId2" cstate="print"/>
          <a:srcRect/>
          <a:stretch>
            <a:fillRect/>
          </a:stretch>
        </p:blipFill>
        <p:spPr bwMode="auto">
          <a:xfrm>
            <a:off x="539552" y="548680"/>
            <a:ext cx="5764574" cy="383606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dirty="0" smtClean="0"/>
              <a:t>הגדרה</a:t>
            </a:r>
          </a:p>
          <a:p>
            <a:r>
              <a:rPr lang="he-IL" dirty="0" smtClean="0"/>
              <a:t>סקירה היסטורית</a:t>
            </a:r>
          </a:p>
          <a:p>
            <a:r>
              <a:rPr lang="he-IL" dirty="0" smtClean="0"/>
              <a:t>מאפיינים</a:t>
            </a:r>
          </a:p>
          <a:p>
            <a:r>
              <a:rPr lang="he-IL" dirty="0" smtClean="0"/>
              <a:t>יעילות הטיפול</a:t>
            </a:r>
          </a:p>
          <a:p>
            <a:r>
              <a:rPr lang="he-IL" dirty="0" smtClean="0"/>
              <a:t>מתי בוחרים קצר/ארוך</a:t>
            </a:r>
          </a:p>
        </p:txBody>
      </p:sp>
      <p:sp>
        <p:nvSpPr>
          <p:cNvPr id="3" name="מציין מיקום של מספר שקופית 2"/>
          <p:cNvSpPr>
            <a:spLocks noGrp="1"/>
          </p:cNvSpPr>
          <p:nvPr>
            <p:ph type="sldNum" sz="quarter" idx="12"/>
          </p:nvPr>
        </p:nvSpPr>
        <p:spPr/>
        <p:txBody>
          <a:bodyPr/>
          <a:lstStyle/>
          <a:p>
            <a:fld id="{1590D9F2-4194-46D2-9071-07E31CEB1804}" type="slidenum">
              <a:rPr lang="he-IL" smtClean="0"/>
              <a:pPr/>
              <a:t>22</a:t>
            </a:fld>
            <a:endParaRPr lang="he-IL"/>
          </a:p>
        </p:txBody>
      </p:sp>
      <p:sp>
        <p:nvSpPr>
          <p:cNvPr id="6" name="Title 5"/>
          <p:cNvSpPr>
            <a:spLocks noGrp="1"/>
          </p:cNvSpPr>
          <p:nvPr>
            <p:ph type="title"/>
          </p:nvPr>
        </p:nvSpPr>
        <p:spPr/>
        <p:txBody>
          <a:bodyPr/>
          <a:lstStyle/>
          <a:p>
            <a:r>
              <a:rPr lang="he-IL" dirty="0" smtClean="0"/>
              <a:t>טיפול דינמי קצר מועד</a:t>
            </a:r>
            <a:endParaRPr lang="he-IL" dirty="0"/>
          </a:p>
        </p:txBody>
      </p:sp>
    </p:spTree>
    <p:extLst>
      <p:ext uri="{BB962C8B-B14F-4D97-AF65-F5344CB8AC3E}">
        <p14:creationId xmlns="" xmlns:p14="http://schemas.microsoft.com/office/powerpoint/2010/main" val="2725096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a:latin typeface="David" pitchFamily="34" charset="-79"/>
              </a:rPr>
              <a:t>טיפול דינמי קצר </a:t>
            </a:r>
            <a:r>
              <a:rPr lang="he-IL" sz="4000" dirty="0" smtClean="0">
                <a:latin typeface="David" pitchFamily="34" charset="-79"/>
              </a:rPr>
              <a:t>מועד - הגדרה</a:t>
            </a:r>
            <a:endParaRPr lang="he-IL" sz="4000" dirty="0">
              <a:latin typeface="David" pitchFamily="34" charset="-79"/>
            </a:endParaRPr>
          </a:p>
        </p:txBody>
      </p:sp>
      <p:sp>
        <p:nvSpPr>
          <p:cNvPr id="3" name="Content Placeholder 2"/>
          <p:cNvSpPr>
            <a:spLocks noGrp="1"/>
          </p:cNvSpPr>
          <p:nvPr>
            <p:ph idx="1"/>
          </p:nvPr>
        </p:nvSpPr>
        <p:spPr/>
        <p:txBody>
          <a:bodyPr/>
          <a:lstStyle/>
          <a:p>
            <a:r>
              <a:rPr lang="he-IL" sz="3200" dirty="0" smtClean="0"/>
              <a:t>	טיפול </a:t>
            </a:r>
            <a:r>
              <a:rPr lang="he-IL" sz="3200" dirty="0"/>
              <a:t>נפשי ממוקד ותחום בזמן, </a:t>
            </a:r>
            <a:endParaRPr lang="he-IL" sz="3200" dirty="0" smtClean="0"/>
          </a:p>
          <a:p>
            <a:r>
              <a:rPr lang="he-IL" sz="3200" dirty="0" smtClean="0"/>
              <a:t>	ובו </a:t>
            </a:r>
            <a:r>
              <a:rPr lang="he-IL" sz="3200" dirty="0"/>
              <a:t>מיוצגות כל קשת </a:t>
            </a:r>
            <a:r>
              <a:rPr lang="he-IL" sz="3200" dirty="0" smtClean="0"/>
              <a:t>התיאוריות האנליטיות</a:t>
            </a:r>
          </a:p>
          <a:p>
            <a:r>
              <a:rPr lang="he-IL" sz="3200" dirty="0" smtClean="0"/>
              <a:t> </a:t>
            </a:r>
          </a:p>
          <a:p>
            <a:pPr lvl="1">
              <a:buNone/>
            </a:pPr>
            <a:r>
              <a:rPr lang="he-IL" dirty="0" smtClean="0"/>
              <a:t>	(</a:t>
            </a:r>
            <a:r>
              <a:rPr lang="he-IL" dirty="0"/>
              <a:t>פסיכואנליזה קלאסית, תאוריית יחסי אובייקט, תאוריית העצמי, </a:t>
            </a:r>
            <a:r>
              <a:rPr lang="he-IL" dirty="0" smtClean="0"/>
              <a:t>תיאוריה בינאישית)</a:t>
            </a:r>
            <a:endParaRPr lang="he-IL" sz="3400" dirty="0" smtClean="0"/>
          </a:p>
          <a:p>
            <a:endParaRPr lang="he-IL" sz="3600" dirty="0"/>
          </a:p>
          <a:p>
            <a:endParaRPr lang="he-IL" sz="3600" dirty="0" smtClean="0"/>
          </a:p>
          <a:p>
            <a:endParaRPr lang="he-IL" sz="3600" dirty="0"/>
          </a:p>
          <a:p>
            <a:r>
              <a:rPr lang="he-IL" sz="2000" dirty="0">
                <a:solidFill>
                  <a:schemeClr val="tx1"/>
                </a:solidFill>
              </a:rPr>
              <a:t>לאור, 2002</a:t>
            </a:r>
            <a:endParaRPr lang="he-IL" sz="2000" dirty="0"/>
          </a:p>
          <a:p>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23</a:t>
            </a:fld>
            <a:endParaRPr lang="he-IL" dirty="0"/>
          </a:p>
        </p:txBody>
      </p:sp>
    </p:spTree>
    <p:extLst>
      <p:ext uri="{BB962C8B-B14F-4D97-AF65-F5344CB8AC3E}">
        <p14:creationId xmlns="" xmlns:p14="http://schemas.microsoft.com/office/powerpoint/2010/main" val="4239955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000" dirty="0" smtClean="0">
                <a:cs typeface="+mj-cs"/>
              </a:rPr>
              <a:t>סקירה היסטורית: תיאורטיקנים</a:t>
            </a:r>
            <a:endParaRPr lang="he-IL" sz="4000" dirty="0">
              <a:cs typeface="+mj-cs"/>
            </a:endParaRPr>
          </a:p>
        </p:txBody>
      </p:sp>
      <p:sp>
        <p:nvSpPr>
          <p:cNvPr id="3" name="מציין מיקום תוכן 2"/>
          <p:cNvSpPr>
            <a:spLocks noGrp="1"/>
          </p:cNvSpPr>
          <p:nvPr>
            <p:ph idx="1"/>
          </p:nvPr>
        </p:nvSpPr>
        <p:spPr/>
        <p:txBody>
          <a:bodyPr/>
          <a:lstStyle/>
          <a:p>
            <a:pPr marL="525463" indent="-525463">
              <a:buFont typeface="Wingdings" pitchFamily="2" charset="2"/>
              <a:buChar char="Ø"/>
            </a:pPr>
            <a:r>
              <a:rPr lang="he-IL" sz="2400" dirty="0" smtClean="0">
                <a:cs typeface="+mj-cs"/>
              </a:rPr>
              <a:t>הטיפולים הקצרים של פרויד בקטרינה ובגוסטב מאהלר</a:t>
            </a:r>
          </a:p>
          <a:p>
            <a:pPr marL="525463" indent="-525463">
              <a:buFont typeface="Wingdings" pitchFamily="2" charset="2"/>
              <a:buChar char="Ø"/>
            </a:pPr>
            <a:r>
              <a:rPr lang="he-IL" sz="2400" dirty="0" smtClean="0">
                <a:cs typeface="+mj-cs"/>
              </a:rPr>
              <a:t>פרנצ'י  - קיצור משך הטיפול, אישיות המטפל.</a:t>
            </a:r>
          </a:p>
          <a:p>
            <a:pPr marL="525463" indent="-525463">
              <a:lnSpc>
                <a:spcPct val="150000"/>
              </a:lnSpc>
              <a:buFont typeface="Wingdings" pitchFamily="2" charset="2"/>
              <a:buChar char="Ø"/>
            </a:pPr>
            <a:r>
              <a:rPr lang="he-IL" sz="2400" dirty="0" smtClean="0">
                <a:latin typeface="David" pitchFamily="34" charset="-79"/>
                <a:cs typeface="+mj-cs"/>
              </a:rPr>
              <a:t>אלכסנדר – הגישה המתקנת, המתמקדת בבעיות נוכחיות בחיים.</a:t>
            </a:r>
          </a:p>
          <a:p>
            <a:pPr marL="525463" indent="-525463">
              <a:lnSpc>
                <a:spcPct val="150000"/>
              </a:lnSpc>
              <a:buFont typeface="Wingdings" pitchFamily="2" charset="2"/>
              <a:buChar char="Ø"/>
            </a:pPr>
            <a:r>
              <a:rPr lang="he-IL" sz="2400" dirty="0" smtClean="0">
                <a:latin typeface="David" pitchFamily="34" charset="-79"/>
                <a:cs typeface="+mj-cs"/>
              </a:rPr>
              <a:t>באלינט ,סיפנאוס, דוואנלו ומאלאן – הגישה המפרשת, השגת תובנה ביחס לקונפליקטים האדיפליים.</a:t>
            </a:r>
          </a:p>
          <a:p>
            <a:pPr marL="525463" indent="-525463">
              <a:lnSpc>
                <a:spcPct val="150000"/>
              </a:lnSpc>
              <a:buFont typeface="Wingdings" pitchFamily="2" charset="2"/>
              <a:buChar char="Ø"/>
            </a:pPr>
            <a:r>
              <a:rPr lang="he-IL" sz="2400" dirty="0" smtClean="0">
                <a:latin typeface="David" pitchFamily="34" charset="-79"/>
                <a:cs typeface="+mj-cs"/>
              </a:rPr>
              <a:t>מאן- הגישה האכזיסטנציאלית – עיבוד של פרידה ובעיות אוניברסאליות של זמן סופי כלומר: אימת הסיום והקץ.</a:t>
            </a:r>
          </a:p>
          <a:p>
            <a:pPr marL="0" indent="0">
              <a:lnSpc>
                <a:spcPct val="150000"/>
              </a:lnSpc>
            </a:pPr>
            <a:r>
              <a:rPr lang="he-IL" sz="2000" dirty="0">
                <a:solidFill>
                  <a:schemeClr val="tx1"/>
                </a:solidFill>
                <a:cs typeface="+mj-cs"/>
              </a:rPr>
              <a:t>דסברג, 1997</a:t>
            </a:r>
            <a:endParaRPr lang="he-IL" sz="2000" dirty="0" smtClean="0">
              <a:latin typeface="David" pitchFamily="34" charset="-79"/>
              <a:cs typeface="+mj-cs"/>
            </a:endParaRPr>
          </a:p>
          <a:p>
            <a:pPr marL="457200" indent="-457200">
              <a:lnSpc>
                <a:spcPct val="150000"/>
              </a:lnSpc>
              <a:buFont typeface="Wingdings" pitchFamily="2" charset="2"/>
              <a:buChar char="Ø"/>
            </a:pPr>
            <a:endParaRPr lang="he-IL" sz="2400" dirty="0">
              <a:latin typeface="David" pitchFamily="34" charset="-79"/>
              <a:cs typeface="+mj-cs"/>
            </a:endParaRPr>
          </a:p>
          <a:p>
            <a:pPr marL="68263" indent="0"/>
            <a:r>
              <a:rPr lang="he-IL" sz="2400" dirty="0" smtClean="0">
                <a:cs typeface="+mj-cs"/>
              </a:rPr>
              <a:t> </a:t>
            </a:r>
          </a:p>
          <a:p>
            <a:pPr marL="525463" indent="-457200">
              <a:buFont typeface="Wingdings" pitchFamily="2" charset="2"/>
              <a:buChar char="Ø"/>
            </a:pPr>
            <a:endParaRPr lang="he-IL" sz="2400" dirty="0">
              <a:cs typeface="+mj-cs"/>
            </a:endParaRPr>
          </a:p>
        </p:txBody>
      </p:sp>
      <p:sp>
        <p:nvSpPr>
          <p:cNvPr id="4" name="מציין מיקום של מספר שקופית 3"/>
          <p:cNvSpPr>
            <a:spLocks noGrp="1"/>
          </p:cNvSpPr>
          <p:nvPr>
            <p:ph type="sldNum" sz="quarter" idx="12"/>
          </p:nvPr>
        </p:nvSpPr>
        <p:spPr/>
        <p:txBody>
          <a:bodyPr/>
          <a:lstStyle/>
          <a:p>
            <a:fld id="{ED90CCE5-5E2E-4124-AEE9-E62304411FA9}" type="slidenum">
              <a:rPr lang="he-IL" smtClean="0"/>
              <a:pPr/>
              <a:t>24</a:t>
            </a:fld>
            <a:endParaRPr lang="he-IL" dirty="0"/>
          </a:p>
        </p:txBody>
      </p:sp>
    </p:spTree>
    <p:extLst>
      <p:ext uri="{BB962C8B-B14F-4D97-AF65-F5344CB8AC3E}">
        <p14:creationId xmlns="" xmlns:p14="http://schemas.microsoft.com/office/powerpoint/2010/main" val="2845473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3600" dirty="0" smtClean="0">
                <a:cs typeface="+mj-cs"/>
              </a:rPr>
              <a:t>מאפייני הטיפול הדינמי הקצר</a:t>
            </a:r>
            <a:endParaRPr lang="he-IL" sz="3600" dirty="0">
              <a:cs typeface="+mj-cs"/>
            </a:endParaRPr>
          </a:p>
        </p:txBody>
      </p:sp>
      <p:sp>
        <p:nvSpPr>
          <p:cNvPr id="3" name="Content Placeholder 2"/>
          <p:cNvSpPr>
            <a:spLocks noGrp="1"/>
          </p:cNvSpPr>
          <p:nvPr>
            <p:ph idx="1"/>
          </p:nvPr>
        </p:nvSpPr>
        <p:spPr>
          <a:xfrm>
            <a:off x="251520" y="1412776"/>
            <a:ext cx="8435975" cy="5040560"/>
          </a:xfrm>
        </p:spPr>
        <p:txBody>
          <a:bodyPr/>
          <a:lstStyle/>
          <a:p>
            <a:pPr marL="582613" indent="-514350">
              <a:buAutoNum type="arabicPeriod"/>
            </a:pPr>
            <a:r>
              <a:rPr lang="he-IL" sz="2800" dirty="0" smtClean="0">
                <a:cs typeface="+mj-cs"/>
              </a:rPr>
              <a:t>תחימת זמן </a:t>
            </a:r>
          </a:p>
          <a:p>
            <a:pPr marL="582613" indent="-514350">
              <a:buAutoNum type="arabicPeriod"/>
            </a:pPr>
            <a:r>
              <a:rPr lang="he-IL" sz="2800" dirty="0" smtClean="0">
                <a:cs typeface="+mj-cs"/>
              </a:rPr>
              <a:t>מוקד טיפולי</a:t>
            </a:r>
          </a:p>
          <a:p>
            <a:pPr marL="582613" indent="-514350">
              <a:buAutoNum type="arabicPeriod"/>
            </a:pPr>
            <a:r>
              <a:rPr lang="he-IL" sz="2800" dirty="0" smtClean="0">
                <a:cs typeface="+mj-cs"/>
              </a:rPr>
              <a:t>אקטיביות המטפל(ת)</a:t>
            </a:r>
          </a:p>
          <a:p>
            <a:pPr marL="104775" lvl="1" indent="0">
              <a:buNone/>
            </a:pPr>
            <a:endParaRPr lang="he-IL" dirty="0" smtClean="0">
              <a:cs typeface="+mj-cs"/>
            </a:endParaRPr>
          </a:p>
          <a:p>
            <a:pPr marL="104775" lvl="1" indent="0">
              <a:buNone/>
            </a:pPr>
            <a:endParaRPr lang="he-IL" dirty="0" smtClean="0">
              <a:cs typeface="+mj-cs"/>
            </a:endParaRPr>
          </a:p>
          <a:p>
            <a:pPr marL="104775" lvl="1" indent="0">
              <a:buNone/>
            </a:pPr>
            <a:endParaRPr lang="he-IL" sz="1800" dirty="0" smtClean="0">
              <a:solidFill>
                <a:schemeClr val="tx1"/>
              </a:solidFill>
              <a:cs typeface="+mj-cs"/>
            </a:endParaRPr>
          </a:p>
          <a:p>
            <a:pPr marL="104775" lvl="1" indent="0">
              <a:buNone/>
            </a:pPr>
            <a:endParaRPr lang="he-IL" sz="1800" dirty="0" smtClean="0">
              <a:solidFill>
                <a:schemeClr val="tx1"/>
              </a:solidFill>
              <a:cs typeface="+mj-cs"/>
            </a:endParaRPr>
          </a:p>
          <a:p>
            <a:pPr marL="104775" lvl="1" indent="0">
              <a:buNone/>
            </a:pPr>
            <a:endParaRPr lang="he-IL" sz="1800" dirty="0" smtClean="0">
              <a:solidFill>
                <a:schemeClr val="tx1"/>
              </a:solidFill>
              <a:cs typeface="+mj-cs"/>
            </a:endParaRPr>
          </a:p>
          <a:p>
            <a:pPr marL="104775" lvl="1" indent="0">
              <a:buNone/>
            </a:pPr>
            <a:endParaRPr lang="he-IL" sz="1800" dirty="0" smtClean="0">
              <a:solidFill>
                <a:schemeClr val="tx1"/>
              </a:solidFill>
              <a:cs typeface="+mj-cs"/>
            </a:endParaRPr>
          </a:p>
          <a:p>
            <a:pPr marL="104775" lvl="1" indent="0">
              <a:buNone/>
            </a:pPr>
            <a:r>
              <a:rPr lang="he-IL" sz="1800" dirty="0" smtClean="0">
                <a:solidFill>
                  <a:schemeClr val="tx1"/>
                </a:solidFill>
                <a:cs typeface="+mj-cs"/>
              </a:rPr>
              <a:t>לאור</a:t>
            </a:r>
            <a:r>
              <a:rPr lang="he-IL" sz="1800" dirty="0">
                <a:solidFill>
                  <a:schemeClr val="tx1"/>
                </a:solidFill>
                <a:cs typeface="+mj-cs"/>
              </a:rPr>
              <a:t>, </a:t>
            </a:r>
            <a:r>
              <a:rPr lang="he-IL" sz="1800" dirty="0" smtClean="0">
                <a:solidFill>
                  <a:schemeClr val="tx1"/>
                </a:solidFill>
                <a:cs typeface="+mj-cs"/>
              </a:rPr>
              <a:t>2002; </a:t>
            </a:r>
            <a:r>
              <a:rPr lang="he-IL" sz="1800" dirty="0" err="1" smtClean="0">
                <a:solidFill>
                  <a:schemeClr val="tx1"/>
                </a:solidFill>
                <a:cs typeface="+mj-cs"/>
              </a:rPr>
              <a:t>דסברג</a:t>
            </a:r>
            <a:r>
              <a:rPr lang="he-IL" sz="1800" dirty="0" smtClean="0">
                <a:solidFill>
                  <a:schemeClr val="tx1"/>
                </a:solidFill>
                <a:cs typeface="+mj-cs"/>
              </a:rPr>
              <a:t>, 1997</a:t>
            </a:r>
            <a:endParaRPr lang="he-IL" sz="1800" dirty="0">
              <a:cs typeface="+mj-cs"/>
            </a:endParaRPr>
          </a:p>
          <a:p>
            <a:pPr marL="104775" lvl="1" indent="0">
              <a:buNone/>
            </a:pPr>
            <a:endParaRPr lang="he-IL" dirty="0" smtClean="0">
              <a:cs typeface="+mj-cs"/>
            </a:endParaRPr>
          </a:p>
          <a:p>
            <a:pPr marL="68263" indent="0"/>
            <a:endParaRPr lang="he-IL" sz="2800" dirty="0" smtClean="0">
              <a:cs typeface="+mj-cs"/>
            </a:endParaRPr>
          </a:p>
          <a:p>
            <a:pPr marL="104775" lvl="1" indent="0">
              <a:buNone/>
            </a:pPr>
            <a:endParaRPr lang="he-IL" dirty="0" smtClean="0">
              <a:cs typeface="+mj-cs"/>
            </a:endParaRPr>
          </a:p>
          <a:p>
            <a:pPr marL="104775" lvl="1" indent="0">
              <a:buNone/>
            </a:pPr>
            <a:endParaRPr lang="he-IL" dirty="0">
              <a:cs typeface="+mj-cs"/>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25</a:t>
            </a:fld>
            <a:endParaRPr lang="he-IL" dirty="0"/>
          </a:p>
        </p:txBody>
      </p:sp>
    </p:spTree>
    <p:extLst>
      <p:ext uri="{BB962C8B-B14F-4D97-AF65-F5344CB8AC3E}">
        <p14:creationId xmlns="" xmlns:p14="http://schemas.microsoft.com/office/powerpoint/2010/main" val="3427581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3600" dirty="0" smtClean="0">
                <a:cs typeface="+mj-cs"/>
              </a:rPr>
              <a:t>מאפייני הטיפול הדינמי הקצר</a:t>
            </a:r>
            <a:endParaRPr lang="he-IL" sz="3600" dirty="0">
              <a:cs typeface="+mj-cs"/>
            </a:endParaRPr>
          </a:p>
        </p:txBody>
      </p:sp>
      <p:sp>
        <p:nvSpPr>
          <p:cNvPr id="3" name="Content Placeholder 2"/>
          <p:cNvSpPr>
            <a:spLocks noGrp="1"/>
          </p:cNvSpPr>
          <p:nvPr>
            <p:ph idx="1"/>
          </p:nvPr>
        </p:nvSpPr>
        <p:spPr>
          <a:xfrm>
            <a:off x="251520" y="1412776"/>
            <a:ext cx="8435975" cy="5040560"/>
          </a:xfrm>
        </p:spPr>
        <p:txBody>
          <a:bodyPr/>
          <a:lstStyle/>
          <a:p>
            <a:pPr marL="582613" indent="-514350">
              <a:buAutoNum type="arabicPeriod"/>
            </a:pPr>
            <a:r>
              <a:rPr lang="he-IL" sz="2800" dirty="0" smtClean="0">
                <a:cs typeface="+mj-cs"/>
              </a:rPr>
              <a:t>תחימת זמן </a:t>
            </a:r>
          </a:p>
          <a:p>
            <a:pPr marL="104775" lvl="1" indent="0"/>
            <a:r>
              <a:rPr lang="he-IL" dirty="0" smtClean="0">
                <a:cs typeface="+mj-cs"/>
              </a:rPr>
              <a:t>	הסיום מתוכנן</a:t>
            </a:r>
          </a:p>
          <a:p>
            <a:pPr marL="104775" lvl="1" indent="0"/>
            <a:r>
              <a:rPr lang="he-IL" dirty="0" smtClean="0">
                <a:cs typeface="+mj-cs"/>
              </a:rPr>
              <a:t>	הבנה שמועד סיום הטיפול נוכח באופן ברור ומובהק 	כבר מתחילתו </a:t>
            </a:r>
          </a:p>
          <a:p>
            <a:pPr marL="104775" lvl="1" indent="0">
              <a:buNone/>
            </a:pPr>
            <a:endParaRPr lang="he-IL" dirty="0" smtClean="0">
              <a:cs typeface="+mj-cs"/>
            </a:endParaRPr>
          </a:p>
          <a:p>
            <a:pPr marL="104775" lvl="1" indent="0">
              <a:buNone/>
            </a:pPr>
            <a:endParaRPr lang="he-IL" dirty="0" smtClean="0">
              <a:cs typeface="+mj-cs"/>
            </a:endParaRPr>
          </a:p>
          <a:p>
            <a:pPr marL="104775" lvl="1" indent="0">
              <a:buNone/>
            </a:pPr>
            <a:endParaRPr lang="he-IL" sz="1800" dirty="0" smtClean="0">
              <a:solidFill>
                <a:schemeClr val="tx1"/>
              </a:solidFill>
              <a:cs typeface="+mj-cs"/>
            </a:endParaRPr>
          </a:p>
          <a:p>
            <a:pPr marL="104775" lvl="1" indent="0">
              <a:buNone/>
            </a:pPr>
            <a:endParaRPr lang="he-IL" sz="1800" dirty="0" smtClean="0">
              <a:solidFill>
                <a:schemeClr val="tx1"/>
              </a:solidFill>
              <a:cs typeface="+mj-cs"/>
            </a:endParaRPr>
          </a:p>
          <a:p>
            <a:pPr marL="104775" lvl="1" indent="0">
              <a:buNone/>
            </a:pPr>
            <a:endParaRPr lang="he-IL" sz="1800" dirty="0" smtClean="0">
              <a:solidFill>
                <a:schemeClr val="tx1"/>
              </a:solidFill>
              <a:cs typeface="+mj-cs"/>
            </a:endParaRPr>
          </a:p>
          <a:p>
            <a:pPr marL="104775" lvl="1" indent="0">
              <a:buNone/>
            </a:pPr>
            <a:endParaRPr lang="he-IL" sz="1800" dirty="0" smtClean="0">
              <a:solidFill>
                <a:schemeClr val="tx1"/>
              </a:solidFill>
              <a:cs typeface="+mj-cs"/>
            </a:endParaRPr>
          </a:p>
          <a:p>
            <a:pPr marL="104775" lvl="1" indent="0">
              <a:buNone/>
            </a:pPr>
            <a:r>
              <a:rPr lang="he-IL" sz="1800" dirty="0" smtClean="0">
                <a:solidFill>
                  <a:schemeClr val="tx1"/>
                </a:solidFill>
                <a:cs typeface="+mj-cs"/>
              </a:rPr>
              <a:t>לאור</a:t>
            </a:r>
            <a:r>
              <a:rPr lang="he-IL" sz="1800" dirty="0">
                <a:solidFill>
                  <a:schemeClr val="tx1"/>
                </a:solidFill>
                <a:cs typeface="+mj-cs"/>
              </a:rPr>
              <a:t>, </a:t>
            </a:r>
            <a:r>
              <a:rPr lang="he-IL" sz="1800" dirty="0" smtClean="0">
                <a:solidFill>
                  <a:schemeClr val="tx1"/>
                </a:solidFill>
                <a:cs typeface="+mj-cs"/>
              </a:rPr>
              <a:t>2002; </a:t>
            </a:r>
            <a:r>
              <a:rPr lang="he-IL" sz="1800" dirty="0" err="1" smtClean="0">
                <a:solidFill>
                  <a:schemeClr val="tx1"/>
                </a:solidFill>
                <a:cs typeface="+mj-cs"/>
              </a:rPr>
              <a:t>דסברג</a:t>
            </a:r>
            <a:r>
              <a:rPr lang="he-IL" sz="1800" dirty="0" smtClean="0">
                <a:solidFill>
                  <a:schemeClr val="tx1"/>
                </a:solidFill>
                <a:cs typeface="+mj-cs"/>
              </a:rPr>
              <a:t>, 1997</a:t>
            </a:r>
            <a:endParaRPr lang="he-IL" sz="1800" dirty="0">
              <a:cs typeface="+mj-cs"/>
            </a:endParaRPr>
          </a:p>
          <a:p>
            <a:pPr marL="104775" lvl="1" indent="0">
              <a:buNone/>
            </a:pPr>
            <a:endParaRPr lang="he-IL" dirty="0" smtClean="0">
              <a:cs typeface="+mj-cs"/>
            </a:endParaRPr>
          </a:p>
          <a:p>
            <a:pPr marL="68263" indent="0"/>
            <a:endParaRPr lang="he-IL" sz="2800" dirty="0" smtClean="0">
              <a:cs typeface="+mj-cs"/>
            </a:endParaRPr>
          </a:p>
          <a:p>
            <a:pPr marL="104775" lvl="1" indent="0">
              <a:buNone/>
            </a:pPr>
            <a:endParaRPr lang="he-IL" dirty="0" smtClean="0">
              <a:cs typeface="+mj-cs"/>
            </a:endParaRPr>
          </a:p>
          <a:p>
            <a:pPr marL="104775" lvl="1" indent="0">
              <a:buNone/>
            </a:pPr>
            <a:endParaRPr lang="he-IL" dirty="0">
              <a:cs typeface="+mj-cs"/>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26</a:t>
            </a:fld>
            <a:endParaRPr lang="he-IL" dirty="0"/>
          </a:p>
        </p:txBody>
      </p:sp>
    </p:spTree>
    <p:extLst>
      <p:ext uri="{BB962C8B-B14F-4D97-AF65-F5344CB8AC3E}">
        <p14:creationId xmlns="" xmlns:p14="http://schemas.microsoft.com/office/powerpoint/2010/main" val="3427581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אורך הטיפול</a:t>
            </a:r>
            <a:endParaRPr lang="he-IL" dirty="0"/>
          </a:p>
        </p:txBody>
      </p:sp>
      <p:graphicFrame>
        <p:nvGraphicFramePr>
          <p:cNvPr id="5" name="Content Placeholder 4"/>
          <p:cNvGraphicFramePr>
            <a:graphicFrameLocks noGrp="1"/>
          </p:cNvGraphicFramePr>
          <p:nvPr>
            <p:ph idx="1"/>
          </p:nvPr>
        </p:nvGraphicFramePr>
        <p:xfrm>
          <a:off x="683568" y="1052736"/>
          <a:ext cx="7992888" cy="3516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D90CCE5-5E2E-4124-AEE9-E62304411FA9}" type="slidenum">
              <a:rPr lang="he-IL" smtClean="0"/>
              <a:pPr/>
              <a:t>27</a:t>
            </a:fld>
            <a:endParaRPr lang="he-IL" dirty="0"/>
          </a:p>
        </p:txBody>
      </p:sp>
      <p:sp>
        <p:nvSpPr>
          <p:cNvPr id="6" name="TextBox 5"/>
          <p:cNvSpPr txBox="1"/>
          <p:nvPr/>
        </p:nvSpPr>
        <p:spPr>
          <a:xfrm>
            <a:off x="4139952" y="4365104"/>
            <a:ext cx="3888432" cy="1938992"/>
          </a:xfrm>
          <a:prstGeom prst="rect">
            <a:avLst/>
          </a:prstGeom>
          <a:noFill/>
        </p:spPr>
        <p:txBody>
          <a:bodyPr wrap="square" rtlCol="1">
            <a:spAutoFit/>
          </a:bodyPr>
          <a:lstStyle/>
          <a:p>
            <a:r>
              <a:rPr lang="he-IL" sz="2400" b="1" u="sng" dirty="0" smtClean="0">
                <a:solidFill>
                  <a:schemeClr val="accent5"/>
                </a:solidFill>
              </a:rPr>
              <a:t>אורך</a:t>
            </a:r>
            <a:r>
              <a:rPr lang="he-IL" sz="2400" dirty="0" smtClean="0"/>
              <a:t>		</a:t>
            </a:r>
            <a:r>
              <a:rPr lang="he-IL" sz="2400" b="1" u="sng" dirty="0" smtClean="0">
                <a:solidFill>
                  <a:schemeClr val="accent5"/>
                </a:solidFill>
              </a:rPr>
              <a:t>תיאורטיקן</a:t>
            </a:r>
          </a:p>
          <a:p>
            <a:r>
              <a:rPr lang="he-IL" sz="2400" dirty="0" smtClean="0"/>
              <a:t>30-40		מלאן </a:t>
            </a:r>
          </a:p>
          <a:p>
            <a:r>
              <a:rPr lang="he-IL" sz="2400" dirty="0" smtClean="0"/>
              <a:t>כ- 15		</a:t>
            </a:r>
            <a:r>
              <a:rPr lang="he-IL" sz="2400" dirty="0" err="1" smtClean="0"/>
              <a:t>סיפנאוס</a:t>
            </a:r>
            <a:endParaRPr lang="he-IL" sz="2400" dirty="0" smtClean="0"/>
          </a:p>
          <a:p>
            <a:r>
              <a:rPr lang="he-IL" sz="2400" dirty="0" smtClean="0"/>
              <a:t>12		מאן</a:t>
            </a:r>
          </a:p>
          <a:p>
            <a:r>
              <a:rPr lang="he-IL" sz="2400" dirty="0" smtClean="0"/>
              <a:t>10-50		</a:t>
            </a:r>
            <a:r>
              <a:rPr lang="he-IL" sz="2400" dirty="0" err="1" smtClean="0"/>
              <a:t>דאבאנלו</a:t>
            </a:r>
            <a:r>
              <a:rPr lang="he-IL" sz="2400" dirty="0" smtClean="0"/>
              <a:t> </a:t>
            </a:r>
            <a:endParaRPr lang="he-IL"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3600" dirty="0" smtClean="0">
                <a:cs typeface="+mj-cs"/>
              </a:rPr>
              <a:t>מאפייני הטיפול הדינמי הקצר</a:t>
            </a:r>
            <a:endParaRPr lang="he-IL" sz="3600" dirty="0">
              <a:cs typeface="+mj-cs"/>
            </a:endParaRPr>
          </a:p>
        </p:txBody>
      </p:sp>
      <p:sp>
        <p:nvSpPr>
          <p:cNvPr id="3" name="Content Placeholder 2"/>
          <p:cNvSpPr>
            <a:spLocks noGrp="1"/>
          </p:cNvSpPr>
          <p:nvPr>
            <p:ph idx="1"/>
          </p:nvPr>
        </p:nvSpPr>
        <p:spPr>
          <a:xfrm>
            <a:off x="251520" y="1412776"/>
            <a:ext cx="8435975" cy="5040560"/>
          </a:xfrm>
        </p:spPr>
        <p:txBody>
          <a:bodyPr/>
          <a:lstStyle/>
          <a:p>
            <a:pPr marL="582613" indent="-514350"/>
            <a:r>
              <a:rPr lang="he-IL" sz="2800" dirty="0" smtClean="0">
                <a:cs typeface="+mj-cs"/>
              </a:rPr>
              <a:t>2. מוקד טיפולי</a:t>
            </a:r>
          </a:p>
          <a:p>
            <a:pPr marL="104775" lvl="1" indent="0"/>
            <a:r>
              <a:rPr lang="he-IL" dirty="0" smtClean="0">
                <a:cs typeface="+mj-cs"/>
              </a:rPr>
              <a:t>	הגבלה ביעדים או מטרות הטיפול</a:t>
            </a:r>
          </a:p>
          <a:p>
            <a:pPr marL="895350" lvl="1" indent="-811213"/>
            <a:r>
              <a:rPr lang="he-IL" dirty="0" smtClean="0"/>
              <a:t>הדגש מוסט מההתבוננות בעבר אל התבוננות בהווה</a:t>
            </a:r>
            <a:endParaRPr lang="he-IL" dirty="0" smtClean="0">
              <a:cs typeface="+mj-cs"/>
            </a:endParaRPr>
          </a:p>
          <a:p>
            <a:pPr marL="895350" lvl="1" indent="-790575"/>
            <a:r>
              <a:rPr lang="he-IL" dirty="0" smtClean="0">
                <a:cs typeface="+mj-cs"/>
              </a:rPr>
              <a:t>איסוף מידע על התפקוד, הבנת הגורם לבעיות המטופל בהווה, זיהוי מוקד טיפול וניסוח תכנית טיפול</a:t>
            </a:r>
          </a:p>
          <a:p>
            <a:pPr marL="895350" lvl="1" indent="-790575"/>
            <a:r>
              <a:rPr lang="he-IL" dirty="0" smtClean="0">
                <a:cs typeface="+mj-cs"/>
              </a:rPr>
              <a:t>הבנה פסיכודינמית מהירה של המטפל את המטופל 	כבר בתחילת הטיפול </a:t>
            </a:r>
          </a:p>
          <a:p>
            <a:pPr marL="68263" indent="0"/>
            <a:endParaRPr lang="he-IL" sz="2800" dirty="0" smtClean="0">
              <a:cs typeface="+mj-cs"/>
            </a:endParaRPr>
          </a:p>
          <a:p>
            <a:pPr marL="68263" indent="0"/>
            <a:endParaRPr lang="he-IL" sz="2800" dirty="0" smtClean="0">
              <a:cs typeface="+mj-cs"/>
            </a:endParaRPr>
          </a:p>
          <a:p>
            <a:pPr marL="104775" lvl="1" indent="0">
              <a:buNone/>
            </a:pPr>
            <a:r>
              <a:rPr lang="he-IL" sz="1800" dirty="0" smtClean="0">
                <a:solidFill>
                  <a:schemeClr val="tx1"/>
                </a:solidFill>
                <a:cs typeface="+mj-cs"/>
              </a:rPr>
              <a:t>לאור</a:t>
            </a:r>
            <a:r>
              <a:rPr lang="he-IL" sz="1800" dirty="0">
                <a:solidFill>
                  <a:schemeClr val="tx1"/>
                </a:solidFill>
                <a:cs typeface="+mj-cs"/>
              </a:rPr>
              <a:t>, </a:t>
            </a:r>
            <a:r>
              <a:rPr lang="he-IL" sz="1800" dirty="0" smtClean="0">
                <a:solidFill>
                  <a:schemeClr val="tx1"/>
                </a:solidFill>
                <a:cs typeface="+mj-cs"/>
              </a:rPr>
              <a:t>2002; </a:t>
            </a:r>
            <a:r>
              <a:rPr lang="he-IL" sz="1800" dirty="0" err="1" smtClean="0">
                <a:solidFill>
                  <a:schemeClr val="tx1"/>
                </a:solidFill>
                <a:cs typeface="+mj-cs"/>
              </a:rPr>
              <a:t>דסברג</a:t>
            </a:r>
            <a:r>
              <a:rPr lang="he-IL" sz="1800" dirty="0" smtClean="0">
                <a:solidFill>
                  <a:schemeClr val="tx1"/>
                </a:solidFill>
                <a:cs typeface="+mj-cs"/>
              </a:rPr>
              <a:t>, 1997</a:t>
            </a:r>
            <a:endParaRPr lang="he-IL" sz="1800" dirty="0">
              <a:cs typeface="+mj-cs"/>
            </a:endParaRPr>
          </a:p>
          <a:p>
            <a:pPr marL="104775" lvl="1" indent="0">
              <a:buNone/>
            </a:pPr>
            <a:endParaRPr lang="he-IL" dirty="0" smtClean="0">
              <a:cs typeface="+mj-cs"/>
            </a:endParaRPr>
          </a:p>
          <a:p>
            <a:pPr marL="68263" indent="0"/>
            <a:endParaRPr lang="he-IL" sz="2800" dirty="0" smtClean="0">
              <a:cs typeface="+mj-cs"/>
            </a:endParaRPr>
          </a:p>
          <a:p>
            <a:pPr marL="104775" lvl="1" indent="0">
              <a:buNone/>
            </a:pPr>
            <a:endParaRPr lang="he-IL" dirty="0" smtClean="0">
              <a:cs typeface="+mj-cs"/>
            </a:endParaRPr>
          </a:p>
          <a:p>
            <a:pPr marL="104775" lvl="1" indent="0">
              <a:buNone/>
            </a:pPr>
            <a:endParaRPr lang="he-IL" dirty="0">
              <a:cs typeface="+mj-cs"/>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28</a:t>
            </a:fld>
            <a:endParaRPr lang="he-IL" dirty="0"/>
          </a:p>
        </p:txBody>
      </p:sp>
    </p:spTree>
    <p:extLst>
      <p:ext uri="{BB962C8B-B14F-4D97-AF65-F5344CB8AC3E}">
        <p14:creationId xmlns="" xmlns:p14="http://schemas.microsoft.com/office/powerpoint/2010/main" val="3427581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he-IL" dirty="0" smtClean="0">
                <a:latin typeface="David" pitchFamily="34" charset="-79"/>
              </a:rPr>
              <a:t>מוקדים טיפוליים</a:t>
            </a:r>
            <a:r>
              <a:rPr lang="en-US" dirty="0" smtClean="0">
                <a:latin typeface="David" pitchFamily="34" charset="-79"/>
                <a:cs typeface="David" pitchFamily="34" charset="-79"/>
              </a:rPr>
              <a:t/>
            </a:r>
            <a:br>
              <a:rPr lang="en-US" dirty="0" smtClean="0">
                <a:latin typeface="David" pitchFamily="34" charset="-79"/>
                <a:cs typeface="David" pitchFamily="34" charset="-79"/>
              </a:rPr>
            </a:br>
            <a:endParaRPr lang="he-IL" dirty="0"/>
          </a:p>
        </p:txBody>
      </p:sp>
      <p:sp>
        <p:nvSpPr>
          <p:cNvPr id="10" name="Content Placeholder 9"/>
          <p:cNvSpPr>
            <a:spLocks noGrp="1"/>
          </p:cNvSpPr>
          <p:nvPr>
            <p:ph idx="1"/>
          </p:nvPr>
        </p:nvSpPr>
        <p:spPr/>
        <p:txBody>
          <a:bodyPr/>
          <a:lstStyle/>
          <a:p>
            <a:r>
              <a:rPr lang="he-IL" dirty="0" smtClean="0"/>
              <a:t>דוגמאות:</a:t>
            </a:r>
          </a:p>
          <a:p>
            <a:pPr lvl="2"/>
            <a:r>
              <a:rPr lang="he-IL" dirty="0" smtClean="0"/>
              <a:t>אובדן</a:t>
            </a:r>
          </a:p>
          <a:p>
            <a:pPr lvl="2"/>
            <a:r>
              <a:rPr lang="he-IL" dirty="0" smtClean="0"/>
              <a:t>קונפליקטים בינאישיים</a:t>
            </a:r>
          </a:p>
          <a:p>
            <a:pPr lvl="2"/>
            <a:r>
              <a:rPr lang="he-IL" dirty="0" smtClean="0"/>
              <a:t>הרגלים בעייתיים</a:t>
            </a:r>
          </a:p>
          <a:p>
            <a:pPr lvl="4"/>
            <a:r>
              <a:rPr lang="he-IL" dirty="0" smtClean="0"/>
              <a:t>כגון אכילת יתר, עישון</a:t>
            </a:r>
          </a:p>
          <a:p>
            <a:pPr lvl="2"/>
            <a:r>
              <a:rPr lang="he-IL" dirty="0" smtClean="0"/>
              <a:t>סימפטומים</a:t>
            </a:r>
          </a:p>
          <a:p>
            <a:pPr lvl="4"/>
            <a:r>
              <a:rPr lang="he-IL" dirty="0" smtClean="0"/>
              <a:t>כגון פחדים ופוביות</a:t>
            </a:r>
          </a:p>
          <a:p>
            <a:endParaRPr lang="he-IL" dirty="0"/>
          </a:p>
        </p:txBody>
      </p:sp>
      <p:sp>
        <p:nvSpPr>
          <p:cNvPr id="3" name="Slide Number Placeholder 2"/>
          <p:cNvSpPr>
            <a:spLocks noGrp="1"/>
          </p:cNvSpPr>
          <p:nvPr>
            <p:ph type="sldNum" sz="quarter" idx="12"/>
          </p:nvPr>
        </p:nvSpPr>
        <p:spPr/>
        <p:txBody>
          <a:bodyPr/>
          <a:lstStyle/>
          <a:p>
            <a:fld id="{1590D9F2-4194-46D2-9071-07E31CEB1804}" type="slidenum">
              <a:rPr lang="he-IL" smtClean="0"/>
              <a:pPr/>
              <a:t>29</a:t>
            </a:fld>
            <a:endParaRPr lang="he-IL"/>
          </a:p>
        </p:txBody>
      </p:sp>
      <p:sp>
        <p:nvSpPr>
          <p:cNvPr id="7" name="Rectangle 2"/>
          <p:cNvSpPr>
            <a:spLocks noGrp="1" noChangeArrowheads="1"/>
          </p:cNvSpPr>
          <p:nvPr/>
        </p:nvSpPr>
        <p:spPr bwMode="auto">
          <a:xfrm>
            <a:off x="623888" y="31802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l" rtl="1" fontAlgn="base">
              <a:spcBef>
                <a:spcPct val="0"/>
              </a:spcBef>
              <a:spcAft>
                <a:spcPct val="0"/>
              </a:spcAft>
              <a:defRPr sz="4400">
                <a:solidFill>
                  <a:schemeClr val="tx2"/>
                </a:solidFill>
                <a:latin typeface="Times New Roman" pitchFamily="18" charset="0"/>
                <a:cs typeface="Times New Roman" pitchFamily="18" charset="0"/>
              </a:defRPr>
            </a:lvl6pPr>
            <a:lvl7pPr marL="914400" algn="l" rtl="1" fontAlgn="base">
              <a:spcBef>
                <a:spcPct val="0"/>
              </a:spcBef>
              <a:spcAft>
                <a:spcPct val="0"/>
              </a:spcAft>
              <a:defRPr sz="4400">
                <a:solidFill>
                  <a:schemeClr val="tx2"/>
                </a:solidFill>
                <a:latin typeface="Times New Roman" pitchFamily="18" charset="0"/>
                <a:cs typeface="Times New Roman" pitchFamily="18" charset="0"/>
              </a:defRPr>
            </a:lvl7pPr>
            <a:lvl8pPr marL="1371600" algn="l" rtl="1" fontAlgn="base">
              <a:spcBef>
                <a:spcPct val="0"/>
              </a:spcBef>
              <a:spcAft>
                <a:spcPct val="0"/>
              </a:spcAft>
              <a:defRPr sz="4400">
                <a:solidFill>
                  <a:schemeClr val="tx2"/>
                </a:solidFill>
                <a:latin typeface="Times New Roman" pitchFamily="18" charset="0"/>
                <a:cs typeface="Times New Roman" pitchFamily="18" charset="0"/>
              </a:defRPr>
            </a:lvl8pPr>
            <a:lvl9pPr marL="1828800" algn="l" rtl="1" fontAlgn="base">
              <a:spcBef>
                <a:spcPct val="0"/>
              </a:spcBef>
              <a:spcAft>
                <a:spcPct val="0"/>
              </a:spcAft>
              <a:defRPr sz="4400">
                <a:solidFill>
                  <a:schemeClr val="tx2"/>
                </a:solidFill>
                <a:latin typeface="Times New Roman" pitchFamily="18" charset="0"/>
                <a:cs typeface="Times New Roman" pitchFamily="18" charset="0"/>
              </a:defRPr>
            </a:lvl9pPr>
          </a:lstStyle>
          <a:p>
            <a:pPr algn="ctr" eaLnBrk="1" hangingPunct="1"/>
            <a:endParaRPr lang="en-US" sz="4000" b="1" spc="-100" dirty="0">
              <a:solidFill>
                <a:srgbClr val="5FE8D6"/>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4330824" cy="914400"/>
          </a:xfrm>
        </p:spPr>
        <p:txBody>
          <a:bodyPr/>
          <a:lstStyle/>
          <a:p>
            <a:pPr algn="r"/>
            <a:r>
              <a:rPr lang="he-IL" sz="3200" dirty="0" smtClean="0"/>
              <a:t>ד"ר דניאל ווייסהוט</a:t>
            </a:r>
            <a:endParaRPr lang="he-IL" sz="3200" dirty="0"/>
          </a:p>
        </p:txBody>
      </p:sp>
      <p:sp>
        <p:nvSpPr>
          <p:cNvPr id="3" name="Content Placeholder 2"/>
          <p:cNvSpPr>
            <a:spLocks noGrp="1"/>
          </p:cNvSpPr>
          <p:nvPr>
            <p:ph idx="1"/>
          </p:nvPr>
        </p:nvSpPr>
        <p:spPr>
          <a:xfrm>
            <a:off x="0" y="1772816"/>
            <a:ext cx="5364087" cy="4581128"/>
          </a:xfrm>
        </p:spPr>
        <p:txBody>
          <a:bodyPr/>
          <a:lstStyle/>
          <a:p>
            <a:pPr lvl="1"/>
            <a:r>
              <a:rPr lang="he-IL" dirty="0" smtClean="0"/>
              <a:t>פסיכולוג קליני</a:t>
            </a:r>
          </a:p>
          <a:p>
            <a:pPr lvl="1"/>
            <a:r>
              <a:rPr lang="he-IL" dirty="0" smtClean="0"/>
              <a:t>30 שנות ותק בעבודה טיפולית</a:t>
            </a:r>
          </a:p>
          <a:p>
            <a:pPr lvl="1"/>
            <a:r>
              <a:rPr lang="he-IL" dirty="0" smtClean="0"/>
              <a:t>מרצה בשתי אוניברסיטאות</a:t>
            </a:r>
          </a:p>
          <a:p>
            <a:pPr lvl="1"/>
            <a:r>
              <a:rPr lang="he-IL" dirty="0" smtClean="0"/>
              <a:t>מנהל לשעבר של מרכז טיפולי</a:t>
            </a:r>
          </a:p>
          <a:p>
            <a:pPr lvl="1"/>
            <a:endParaRPr lang="he-IL" dirty="0" smtClean="0"/>
          </a:p>
          <a:p>
            <a:pPr lvl="1"/>
            <a:r>
              <a:rPr lang="he-IL" dirty="0" smtClean="0"/>
              <a:t>ניסיון בטיפול קצר מועד: </a:t>
            </a:r>
          </a:p>
          <a:p>
            <a:pPr lvl="2"/>
            <a:r>
              <a:rPr lang="he-IL" dirty="0" smtClean="0"/>
              <a:t>צה"ל</a:t>
            </a:r>
          </a:p>
          <a:p>
            <a:pPr lvl="2"/>
            <a:r>
              <a:rPr lang="he-IL" dirty="0" smtClean="0"/>
              <a:t>מרפאה כללית</a:t>
            </a:r>
          </a:p>
          <a:p>
            <a:pPr lvl="2"/>
            <a:r>
              <a:rPr lang="he-IL" dirty="0" smtClean="0"/>
              <a:t>הסתדרות המורים</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3</a:t>
            </a:fld>
            <a:endParaRPr lang="he-IL" dirty="0"/>
          </a:p>
        </p:txBody>
      </p:sp>
      <p:pic>
        <p:nvPicPr>
          <p:cNvPr id="1027" name="Picture 3" descr="C:\Users\USER\Pictures\me\daniel 2014.jpg"/>
          <p:cNvPicPr>
            <a:picLocks noChangeAspect="1" noChangeArrowheads="1"/>
          </p:cNvPicPr>
          <p:nvPr/>
        </p:nvPicPr>
        <p:blipFill>
          <a:blip r:embed="rId2" cstate="print"/>
          <a:srcRect/>
          <a:stretch>
            <a:fillRect/>
          </a:stretch>
        </p:blipFill>
        <p:spPr bwMode="auto">
          <a:xfrm>
            <a:off x="5940153" y="548680"/>
            <a:ext cx="2736304" cy="3240360"/>
          </a:xfrm>
          <a:prstGeom prst="rect">
            <a:avLst/>
          </a:prstGeom>
          <a:noFill/>
        </p:spPr>
      </p:pic>
      <p:sp>
        <p:nvSpPr>
          <p:cNvPr id="9" name="Rectangle 3"/>
          <p:cNvSpPr txBox="1">
            <a:spLocks noChangeArrowheads="1"/>
          </p:cNvSpPr>
          <p:nvPr/>
        </p:nvSpPr>
        <p:spPr bwMode="auto">
          <a:xfrm>
            <a:off x="5724128" y="4869160"/>
            <a:ext cx="3168352"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1" hangingPunct="1">
              <a:lnSpc>
                <a:spcPct val="130000"/>
              </a:lnSpc>
              <a:spcBef>
                <a:spcPct val="20000"/>
              </a:spcBef>
            </a:pPr>
            <a:r>
              <a:rPr kumimoji="0" lang="en-US" sz="2000" i="0" u="none" strike="noStrike" kern="0" cap="none" spc="0" normalizeH="0" baseline="0" noProof="0" dirty="0" smtClean="0">
                <a:ln>
                  <a:noFill/>
                </a:ln>
                <a:solidFill>
                  <a:schemeClr val="accent2">
                    <a:lumMod val="60000"/>
                    <a:lumOff val="40000"/>
                  </a:schemeClr>
                </a:solidFill>
                <a:effectLst/>
                <a:uLnTx/>
                <a:uFillTx/>
                <a:latin typeface="+mn-lt"/>
                <a:ea typeface="+mn-ea"/>
                <a:cs typeface="+mn-cs"/>
                <a:hlinkClick r:id="rId3"/>
              </a:rPr>
              <a:t>daniel@weishut.com</a:t>
            </a:r>
            <a:endParaRPr kumimoji="0" lang="en-US" i="0" strike="noStrike" kern="0" cap="none" spc="0" normalizeH="0" baseline="0" noProof="0" dirty="0" smtClean="0">
              <a:ln>
                <a:noFill/>
              </a:ln>
              <a:solidFill>
                <a:schemeClr val="accent2">
                  <a:lumMod val="60000"/>
                  <a:lumOff val="40000"/>
                </a:schemeClr>
              </a:solidFill>
              <a:effectLst/>
              <a:uLnTx/>
              <a:uFillTx/>
              <a:latin typeface="+mn-lt"/>
              <a:ea typeface="+mn-ea"/>
              <a:cs typeface="+mn-cs"/>
            </a:endParaRPr>
          </a:p>
          <a:p>
            <a:pPr lvl="0" algn="ctr" eaLnBrk="1" hangingPunct="1">
              <a:lnSpc>
                <a:spcPct val="130000"/>
              </a:lnSpc>
              <a:spcBef>
                <a:spcPct val="20000"/>
              </a:spcBef>
            </a:pPr>
            <a:r>
              <a:rPr kumimoji="0" lang="en-US" i="0" strike="noStrike" kern="0" cap="none" spc="0" normalizeH="0" baseline="0" noProof="0" dirty="0" smtClean="0">
                <a:ln>
                  <a:noFill/>
                </a:ln>
                <a:solidFill>
                  <a:schemeClr val="accent2">
                    <a:lumMod val="60000"/>
                    <a:lumOff val="40000"/>
                  </a:schemeClr>
                </a:solidFill>
                <a:effectLst/>
                <a:uLnTx/>
                <a:uFillTx/>
                <a:latin typeface="+mn-lt"/>
                <a:ea typeface="+mn-ea"/>
                <a:cs typeface="+mn-cs"/>
                <a:hlinkClick r:id="rId4"/>
              </a:rPr>
              <a:t>www.daniel.weishut.com</a:t>
            </a:r>
            <a:r>
              <a:rPr lang="he-IL" kern="0" dirty="0" smtClean="0">
                <a:solidFill>
                  <a:schemeClr val="accent2">
                    <a:lumMod val="60000"/>
                    <a:lumOff val="40000"/>
                  </a:schemeClr>
                </a:solidFill>
                <a:latin typeface="+mn-lt"/>
                <a:cs typeface="+mn-cs"/>
              </a:rPr>
              <a:t> </a:t>
            </a:r>
            <a:r>
              <a:rPr lang="he-IL" sz="2000" kern="0" dirty="0" smtClean="0">
                <a:solidFill>
                  <a:srgbClr val="CF9401"/>
                </a:solidFill>
                <a:latin typeface="+mn-lt"/>
                <a:cs typeface="+mn-cs"/>
              </a:rPr>
              <a:t>טל' 02.5323428</a:t>
            </a:r>
            <a:endParaRPr kumimoji="0" lang="en-US" sz="2000" i="0" u="none" strike="noStrike" kern="0" cap="none" spc="0" normalizeH="0" baseline="0" noProof="0" dirty="0" smtClean="0">
              <a:ln>
                <a:noFill/>
              </a:ln>
              <a:solidFill>
                <a:srgbClr val="CF940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3600" dirty="0" smtClean="0">
                <a:cs typeface="+mj-cs"/>
              </a:rPr>
              <a:t>מאפייני הטיפול הדינמי הקצר</a:t>
            </a:r>
            <a:endParaRPr lang="he-IL" sz="3600" dirty="0">
              <a:cs typeface="+mj-cs"/>
            </a:endParaRPr>
          </a:p>
        </p:txBody>
      </p:sp>
      <p:sp>
        <p:nvSpPr>
          <p:cNvPr id="3" name="Content Placeholder 2"/>
          <p:cNvSpPr>
            <a:spLocks noGrp="1"/>
          </p:cNvSpPr>
          <p:nvPr>
            <p:ph idx="1"/>
          </p:nvPr>
        </p:nvSpPr>
        <p:spPr>
          <a:xfrm>
            <a:off x="251520" y="1412776"/>
            <a:ext cx="8435975" cy="5040560"/>
          </a:xfrm>
        </p:spPr>
        <p:txBody>
          <a:bodyPr/>
          <a:lstStyle/>
          <a:p>
            <a:pPr marL="68263" indent="0"/>
            <a:r>
              <a:rPr lang="he-IL" sz="2800" dirty="0" smtClean="0">
                <a:cs typeface="+mj-cs"/>
              </a:rPr>
              <a:t>3. </a:t>
            </a:r>
            <a:r>
              <a:rPr lang="he-IL" sz="2800" dirty="0">
                <a:cs typeface="+mj-cs"/>
              </a:rPr>
              <a:t>אקטיביות </a:t>
            </a:r>
            <a:r>
              <a:rPr lang="he-IL" sz="2800" dirty="0" smtClean="0">
                <a:cs typeface="+mj-cs"/>
              </a:rPr>
              <a:t>המטפל </a:t>
            </a:r>
          </a:p>
          <a:p>
            <a:pPr marL="104775" lvl="1" indent="0"/>
            <a:r>
              <a:rPr lang="he-IL" sz="2600" dirty="0">
                <a:cs typeface="+mj-cs"/>
              </a:rPr>
              <a:t>	</a:t>
            </a:r>
            <a:r>
              <a:rPr lang="he-IL" sz="2600" dirty="0" smtClean="0">
                <a:cs typeface="+mj-cs"/>
              </a:rPr>
              <a:t>עמדה טיפולית (פעיל, אמפטי, תומך)</a:t>
            </a:r>
          </a:p>
          <a:p>
            <a:pPr marL="104775" lvl="1" indent="0"/>
            <a:r>
              <a:rPr lang="he-IL" sz="2600" dirty="0" smtClean="0">
                <a:cs typeface="+mj-cs"/>
              </a:rPr>
              <a:t>	טכניקות טיפוליות</a:t>
            </a:r>
          </a:p>
          <a:p>
            <a:pPr marL="104775" lvl="1" indent="0">
              <a:buNone/>
            </a:pPr>
            <a:endParaRPr lang="he-IL" sz="2600" dirty="0" smtClean="0">
              <a:cs typeface="+mj-cs"/>
            </a:endParaRPr>
          </a:p>
          <a:p>
            <a:pPr marL="104775" lvl="1" indent="0">
              <a:buNone/>
            </a:pPr>
            <a:endParaRPr lang="he-IL" sz="2600" dirty="0" smtClean="0">
              <a:cs typeface="+mj-cs"/>
            </a:endParaRPr>
          </a:p>
          <a:p>
            <a:pPr marL="104775" lvl="1" indent="0">
              <a:buNone/>
            </a:pPr>
            <a:endParaRPr lang="he-IL" sz="2600" dirty="0" smtClean="0">
              <a:cs typeface="+mj-cs"/>
            </a:endParaRPr>
          </a:p>
          <a:p>
            <a:pPr marL="104775" lvl="1" indent="0">
              <a:buNone/>
            </a:pPr>
            <a:endParaRPr lang="he-IL" sz="2600" dirty="0" smtClean="0">
              <a:cs typeface="+mj-cs"/>
            </a:endParaRPr>
          </a:p>
          <a:p>
            <a:pPr marL="104775" lvl="1" indent="0">
              <a:buNone/>
            </a:pPr>
            <a:endParaRPr lang="he-IL" sz="2600" dirty="0" smtClean="0">
              <a:cs typeface="+mj-cs"/>
            </a:endParaRPr>
          </a:p>
          <a:p>
            <a:pPr marL="104775" lvl="1" indent="0">
              <a:buNone/>
            </a:pPr>
            <a:endParaRPr lang="he-IL" sz="2600" dirty="0" smtClean="0">
              <a:cs typeface="+mj-cs"/>
            </a:endParaRPr>
          </a:p>
          <a:p>
            <a:pPr marL="104775" lvl="1" indent="0">
              <a:buNone/>
            </a:pPr>
            <a:r>
              <a:rPr lang="he-IL" sz="1800" dirty="0">
                <a:solidFill>
                  <a:schemeClr val="tx1"/>
                </a:solidFill>
                <a:cs typeface="+mj-cs"/>
              </a:rPr>
              <a:t>לאור, </a:t>
            </a:r>
            <a:r>
              <a:rPr lang="he-IL" sz="1800" dirty="0" smtClean="0">
                <a:solidFill>
                  <a:schemeClr val="tx1"/>
                </a:solidFill>
                <a:cs typeface="+mj-cs"/>
              </a:rPr>
              <a:t>2002; </a:t>
            </a:r>
            <a:r>
              <a:rPr lang="he-IL" sz="1800" dirty="0" err="1" smtClean="0">
                <a:solidFill>
                  <a:schemeClr val="tx1"/>
                </a:solidFill>
                <a:cs typeface="+mj-cs"/>
              </a:rPr>
              <a:t>דסברג</a:t>
            </a:r>
            <a:r>
              <a:rPr lang="he-IL" sz="1800" dirty="0" smtClean="0">
                <a:solidFill>
                  <a:schemeClr val="tx1"/>
                </a:solidFill>
                <a:cs typeface="+mj-cs"/>
              </a:rPr>
              <a:t>, 1997</a:t>
            </a:r>
            <a:endParaRPr lang="he-IL" sz="1800" dirty="0">
              <a:cs typeface="+mj-cs"/>
            </a:endParaRPr>
          </a:p>
          <a:p>
            <a:pPr marL="104775" lvl="1" indent="0">
              <a:buNone/>
            </a:pPr>
            <a:endParaRPr lang="he-IL" dirty="0" smtClean="0">
              <a:cs typeface="+mj-cs"/>
            </a:endParaRPr>
          </a:p>
          <a:p>
            <a:pPr marL="68263" indent="0"/>
            <a:endParaRPr lang="he-IL" sz="2800" dirty="0" smtClean="0">
              <a:cs typeface="+mj-cs"/>
            </a:endParaRPr>
          </a:p>
          <a:p>
            <a:pPr marL="104775" lvl="1" indent="0">
              <a:buNone/>
            </a:pPr>
            <a:endParaRPr lang="he-IL" dirty="0" smtClean="0">
              <a:cs typeface="+mj-cs"/>
            </a:endParaRPr>
          </a:p>
          <a:p>
            <a:pPr marL="104775" lvl="1" indent="0">
              <a:buNone/>
            </a:pPr>
            <a:endParaRPr lang="he-IL" dirty="0">
              <a:cs typeface="+mj-cs"/>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30</a:t>
            </a:fld>
            <a:endParaRPr lang="he-IL" dirty="0"/>
          </a:p>
        </p:txBody>
      </p:sp>
    </p:spTree>
    <p:extLst>
      <p:ext uri="{BB962C8B-B14F-4D97-AF65-F5344CB8AC3E}">
        <p14:creationId xmlns="" xmlns:p14="http://schemas.microsoft.com/office/powerpoint/2010/main" val="3427581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a:latin typeface="David" pitchFamily="34" charset="-79"/>
              </a:rPr>
              <a:t>יעילות טיפול דינמי קצר מועד</a:t>
            </a:r>
            <a:endParaRPr lang="he-IL" sz="4000" dirty="0"/>
          </a:p>
        </p:txBody>
      </p:sp>
      <p:sp>
        <p:nvSpPr>
          <p:cNvPr id="3" name="Content Placeholder 2"/>
          <p:cNvSpPr>
            <a:spLocks noGrp="1"/>
          </p:cNvSpPr>
          <p:nvPr>
            <p:ph idx="1"/>
          </p:nvPr>
        </p:nvSpPr>
        <p:spPr>
          <a:xfrm>
            <a:off x="250825" y="1484784"/>
            <a:ext cx="8435975" cy="4871566"/>
          </a:xfrm>
        </p:spPr>
        <p:txBody>
          <a:bodyPr/>
          <a:lstStyle/>
          <a:p>
            <a:pPr marL="525463" lvl="1" indent="-457200">
              <a:spcBef>
                <a:spcPts val="700"/>
              </a:spcBef>
              <a:buClr>
                <a:schemeClr val="tx2"/>
              </a:buClr>
              <a:buSzPct val="95000"/>
              <a:buFont typeface="Wingdings" pitchFamily="2" charset="2"/>
              <a:buChar char="Ø"/>
            </a:pPr>
            <a:r>
              <a:rPr lang="he-IL" sz="2400" dirty="0"/>
              <a:t>מדגם של 33 מחקרים </a:t>
            </a:r>
            <a:r>
              <a:rPr lang="he-IL" sz="2400" dirty="0" smtClean="0"/>
              <a:t>שכלל 2173 נבדקים עם:</a:t>
            </a:r>
          </a:p>
          <a:p>
            <a:pPr marL="360362" lvl="2" indent="0">
              <a:buNone/>
            </a:pPr>
            <a:r>
              <a:rPr lang="he-IL" dirty="0"/>
              <a:t>הפרעות דיכאון</a:t>
            </a:r>
          </a:p>
          <a:p>
            <a:pPr marL="360362" lvl="2" indent="0">
              <a:buNone/>
            </a:pPr>
            <a:r>
              <a:rPr lang="he-IL" dirty="0"/>
              <a:t>הפרעות חרדה</a:t>
            </a:r>
          </a:p>
          <a:p>
            <a:pPr marL="360362" lvl="2" indent="0">
              <a:buNone/>
            </a:pPr>
            <a:r>
              <a:rPr lang="he-IL" dirty="0"/>
              <a:t>הפרעות סומטופורמיות</a:t>
            </a:r>
          </a:p>
          <a:p>
            <a:pPr marL="360362" lvl="2" indent="0">
              <a:buNone/>
            </a:pPr>
            <a:r>
              <a:rPr lang="he-IL" dirty="0"/>
              <a:t>הפרעת אישיות </a:t>
            </a:r>
          </a:p>
          <a:p>
            <a:pPr marL="360362" lvl="2" indent="0">
              <a:buNone/>
            </a:pPr>
            <a:r>
              <a:rPr lang="he-IL" dirty="0"/>
              <a:t>הפרעות </a:t>
            </a:r>
            <a:r>
              <a:rPr lang="he-IL" dirty="0" smtClean="0"/>
              <a:t>התנהגות</a:t>
            </a:r>
          </a:p>
          <a:p>
            <a:pPr marL="430212" lvl="1">
              <a:buFont typeface="Wingdings" pitchFamily="2" charset="2"/>
              <a:buChar char="Ø"/>
            </a:pPr>
            <a:r>
              <a:rPr lang="he-IL" sz="2400" dirty="0" smtClean="0"/>
              <a:t>קבוצת המחקר: קיבלו טיפול דינמי קצר מועד.</a:t>
            </a:r>
          </a:p>
          <a:p>
            <a:pPr marL="430212" lvl="1">
              <a:buFont typeface="Wingdings" pitchFamily="2" charset="2"/>
              <a:buChar char="Ø"/>
            </a:pPr>
            <a:r>
              <a:rPr lang="he-IL" sz="2400" dirty="0" smtClean="0"/>
              <a:t>קבוצות הביקורת: ללא טיפול (ברשימת המתנה), טיפול תרופתי, והתערבות מינימלית. </a:t>
            </a:r>
          </a:p>
          <a:p>
            <a:pPr marL="430212" lvl="1">
              <a:buFont typeface="Wingdings" pitchFamily="2" charset="2"/>
              <a:buChar char="Ø"/>
            </a:pPr>
            <a:r>
              <a:rPr lang="he-IL" sz="2400" dirty="0" smtClean="0"/>
              <a:t>נמצא שיפור מובהק בקרב נבדקים מקב' המחקר לעומת קבוצות הביקורת בטווח הקצר והבינוני.</a:t>
            </a:r>
          </a:p>
          <a:p>
            <a:pPr marL="69849" lvl="1" indent="0" algn="l">
              <a:buNone/>
            </a:pPr>
            <a:r>
              <a:rPr lang="en-US" sz="1800" dirty="0" err="1" smtClean="0"/>
              <a:t>Abbass</a:t>
            </a:r>
            <a:r>
              <a:rPr lang="en-US" sz="1800" dirty="0" smtClean="0"/>
              <a:t> et al., 2014</a:t>
            </a:r>
            <a:endParaRPr lang="he-IL" sz="1800" dirty="0"/>
          </a:p>
          <a:p>
            <a:pPr marL="411163" lvl="1" indent="-342900">
              <a:spcBef>
                <a:spcPts val="700"/>
              </a:spcBef>
              <a:buClr>
                <a:schemeClr val="tx2"/>
              </a:buClr>
              <a:buSzPct val="95000"/>
              <a:buNone/>
            </a:pPr>
            <a:endParaRPr lang="he-IL" dirty="0"/>
          </a:p>
          <a:p>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31</a:t>
            </a:fld>
            <a:endParaRPr lang="he-IL" dirty="0"/>
          </a:p>
        </p:txBody>
      </p:sp>
    </p:spTree>
    <p:extLst>
      <p:ext uri="{BB962C8B-B14F-4D97-AF65-F5344CB8AC3E}">
        <p14:creationId xmlns="" xmlns:p14="http://schemas.microsoft.com/office/powerpoint/2010/main" val="967860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smtClean="0">
                <a:latin typeface="David" pitchFamily="34" charset="-79"/>
                <a:cs typeface="+mj-cs"/>
              </a:rPr>
              <a:t>לפי מה בוחרים בטיפול דינמי קצר?</a:t>
            </a:r>
            <a:endParaRPr lang="he-IL" sz="4000" dirty="0">
              <a:latin typeface="David" pitchFamily="34" charset="-79"/>
              <a:cs typeface="+mj-cs"/>
            </a:endParaRPr>
          </a:p>
        </p:txBody>
      </p:sp>
      <p:sp>
        <p:nvSpPr>
          <p:cNvPr id="3" name="Content Placeholder 2"/>
          <p:cNvSpPr>
            <a:spLocks noGrp="1"/>
          </p:cNvSpPr>
          <p:nvPr>
            <p:ph idx="1"/>
          </p:nvPr>
        </p:nvSpPr>
        <p:spPr/>
        <p:txBody>
          <a:bodyPr/>
          <a:lstStyle/>
          <a:p>
            <a:pPr marL="582613" indent="-514350" eaLnBrk="1" hangingPunct="1">
              <a:buFont typeface="+mj-lt"/>
              <a:buAutoNum type="arabicPeriod"/>
            </a:pPr>
            <a:r>
              <a:rPr lang="he-IL" dirty="0" smtClean="0">
                <a:cs typeface="+mj-cs"/>
              </a:rPr>
              <a:t>טיב וחומרת </a:t>
            </a:r>
            <a:r>
              <a:rPr lang="he-IL" dirty="0">
                <a:cs typeface="+mj-cs"/>
              </a:rPr>
              <a:t>הבעיה</a:t>
            </a:r>
          </a:p>
          <a:p>
            <a:pPr marL="582613" indent="-514350">
              <a:buFont typeface="+mj-lt"/>
              <a:buAutoNum type="arabicPeriod"/>
            </a:pPr>
            <a:r>
              <a:rPr lang="he-IL" dirty="0" smtClean="0">
                <a:cs typeface="+mj-cs"/>
              </a:rPr>
              <a:t>הפוטנציאל לשיפור תוך זמן קצר יחסית</a:t>
            </a:r>
          </a:p>
          <a:p>
            <a:pPr marL="582613" indent="-514350" eaLnBrk="1" hangingPunct="1">
              <a:buFont typeface="+mj-lt"/>
              <a:buAutoNum type="arabicPeriod"/>
            </a:pPr>
            <a:r>
              <a:rPr lang="he-IL" dirty="0" smtClean="0">
                <a:cs typeface="+mj-cs"/>
              </a:rPr>
              <a:t>הצורך להתייחסות מיידית</a:t>
            </a:r>
          </a:p>
          <a:p>
            <a:pPr marL="582613" indent="-514350" eaLnBrk="1" hangingPunct="1">
              <a:buFont typeface="+mj-lt"/>
              <a:buAutoNum type="arabicPeriod"/>
            </a:pPr>
            <a:r>
              <a:rPr lang="he-IL" dirty="0" smtClean="0">
                <a:cs typeface="+mj-cs"/>
              </a:rPr>
              <a:t>העדפת המטופל(ת)</a:t>
            </a:r>
            <a:endParaRPr lang="he-IL" dirty="0">
              <a:cs typeface="+mj-cs"/>
            </a:endParaRPr>
          </a:p>
          <a:p>
            <a:pPr marL="582613" indent="-514350" eaLnBrk="1" hangingPunct="1">
              <a:buFont typeface="+mj-lt"/>
              <a:buAutoNum type="arabicPeriod"/>
            </a:pPr>
            <a:r>
              <a:rPr lang="he-IL" dirty="0" smtClean="0">
                <a:cs typeface="+mj-cs"/>
              </a:rPr>
              <a:t>תנאים (מגבלות זמן וכסף)</a:t>
            </a:r>
            <a:endParaRPr lang="en-US" dirty="0">
              <a:cs typeface="+mj-cs"/>
            </a:endParaRPr>
          </a:p>
          <a:p>
            <a:endParaRPr lang="he-IL" dirty="0">
              <a:cs typeface="+mj-cs"/>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32</a:t>
            </a:fld>
            <a:endParaRPr lang="he-IL" dirty="0"/>
          </a:p>
        </p:txBody>
      </p:sp>
    </p:spTree>
    <p:extLst>
      <p:ext uri="{BB962C8B-B14F-4D97-AF65-F5344CB8AC3E}">
        <p14:creationId xmlns="" xmlns:p14="http://schemas.microsoft.com/office/powerpoint/2010/main" val="1730577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000" dirty="0">
                <a:latin typeface="David" panose="020E0502060401010101" pitchFamily="34" charset="-79"/>
                <a:cs typeface="+mj-cs"/>
              </a:rPr>
              <a:t>מתי בכל זאת </a:t>
            </a:r>
            <a:r>
              <a:rPr lang="he-IL" sz="4000" dirty="0" smtClean="0">
                <a:latin typeface="David" panose="020E0502060401010101" pitchFamily="34" charset="-79"/>
                <a:cs typeface="+mj-cs"/>
              </a:rPr>
              <a:t>נמליץ על טיפול </a:t>
            </a:r>
            <a:r>
              <a:rPr lang="he-IL" sz="4000" dirty="0">
                <a:latin typeface="David" panose="020E0502060401010101" pitchFamily="34" charset="-79"/>
                <a:cs typeface="+mj-cs"/>
              </a:rPr>
              <a:t>ארוך?</a:t>
            </a:r>
            <a:br>
              <a:rPr lang="he-IL" sz="4000" dirty="0">
                <a:latin typeface="David" panose="020E0502060401010101" pitchFamily="34" charset="-79"/>
                <a:cs typeface="+mj-cs"/>
              </a:rPr>
            </a:br>
            <a:r>
              <a:rPr lang="en-US" sz="4000" dirty="0">
                <a:latin typeface="David" panose="020E0502060401010101" pitchFamily="34" charset="-79"/>
                <a:cs typeface="+mj-cs"/>
              </a:rPr>
              <a:t/>
            </a:r>
            <a:br>
              <a:rPr lang="en-US" sz="4000" dirty="0">
                <a:latin typeface="David" panose="020E0502060401010101" pitchFamily="34" charset="-79"/>
                <a:cs typeface="+mj-cs"/>
              </a:rPr>
            </a:br>
            <a:endParaRPr lang="he-IL" sz="4000" dirty="0">
              <a:cs typeface="+mj-cs"/>
            </a:endParaRPr>
          </a:p>
        </p:txBody>
      </p:sp>
      <p:sp>
        <p:nvSpPr>
          <p:cNvPr id="3" name="מציין מיקום תוכן 2"/>
          <p:cNvSpPr>
            <a:spLocks noGrp="1"/>
          </p:cNvSpPr>
          <p:nvPr>
            <p:ph idx="1"/>
          </p:nvPr>
        </p:nvSpPr>
        <p:spPr/>
        <p:txBody>
          <a:bodyPr/>
          <a:lstStyle/>
          <a:p>
            <a:pPr marL="525463" indent="-457200" eaLnBrk="1" hangingPunct="1">
              <a:lnSpc>
                <a:spcPct val="90000"/>
              </a:lnSpc>
              <a:buFont typeface="Wingdings" pitchFamily="2" charset="2"/>
              <a:buChar char="Ø"/>
            </a:pPr>
            <a:r>
              <a:rPr lang="he-IL" dirty="0">
                <a:cs typeface="+mj-cs"/>
              </a:rPr>
              <a:t>עוצמת ההדחקה רבה במיוחד – מחייבת לטפל בהגנות על פני טיפול </a:t>
            </a:r>
            <a:r>
              <a:rPr lang="he-IL" dirty="0" smtClean="0">
                <a:cs typeface="+mj-cs"/>
              </a:rPr>
              <a:t>בתכנים</a:t>
            </a:r>
            <a:endParaRPr lang="he-IL" dirty="0">
              <a:cs typeface="+mj-cs"/>
            </a:endParaRPr>
          </a:p>
          <a:p>
            <a:pPr marL="525463" indent="-457200" eaLnBrk="1" hangingPunct="1">
              <a:lnSpc>
                <a:spcPct val="90000"/>
              </a:lnSpc>
              <a:buFont typeface="Wingdings" pitchFamily="2" charset="2"/>
              <a:buChar char="Ø"/>
            </a:pPr>
            <a:r>
              <a:rPr lang="he-IL" dirty="0">
                <a:cs typeface="+mj-cs"/>
              </a:rPr>
              <a:t>גודש מקורות- הסימפטומים מקורם ביותר מבעיה </a:t>
            </a:r>
            <a:r>
              <a:rPr lang="he-IL" dirty="0" smtClean="0">
                <a:cs typeface="+mj-cs"/>
              </a:rPr>
              <a:t>אחת</a:t>
            </a:r>
            <a:endParaRPr lang="en-US" dirty="0">
              <a:cs typeface="+mj-cs"/>
            </a:endParaRPr>
          </a:p>
          <a:p>
            <a:pPr marL="457200" indent="-457200">
              <a:lnSpc>
                <a:spcPct val="90000"/>
              </a:lnSpc>
              <a:buFont typeface="Wingdings" pitchFamily="2" charset="2"/>
              <a:buChar char="Ø"/>
            </a:pPr>
            <a:endParaRPr lang="he-IL" dirty="0">
              <a:cs typeface="+mj-cs"/>
            </a:endParaRPr>
          </a:p>
          <a:p>
            <a:pPr marL="525463" indent="-457200">
              <a:buFont typeface="Wingdings" pitchFamily="2" charset="2"/>
              <a:buChar char="Ø"/>
            </a:pPr>
            <a:endParaRPr lang="he-IL" dirty="0">
              <a:cs typeface="+mj-cs"/>
            </a:endParaRPr>
          </a:p>
        </p:txBody>
      </p:sp>
      <p:sp>
        <p:nvSpPr>
          <p:cNvPr id="4" name="מציין מיקום של מספר שקופית 3"/>
          <p:cNvSpPr>
            <a:spLocks noGrp="1"/>
          </p:cNvSpPr>
          <p:nvPr>
            <p:ph type="sldNum" sz="quarter" idx="12"/>
          </p:nvPr>
        </p:nvSpPr>
        <p:spPr/>
        <p:txBody>
          <a:bodyPr/>
          <a:lstStyle/>
          <a:p>
            <a:fld id="{ED90CCE5-5E2E-4124-AEE9-E62304411FA9}" type="slidenum">
              <a:rPr lang="he-IL" smtClean="0"/>
              <a:pPr/>
              <a:t>33</a:t>
            </a:fld>
            <a:endParaRPr lang="he-IL" dirty="0"/>
          </a:p>
        </p:txBody>
      </p:sp>
    </p:spTree>
    <p:extLst>
      <p:ext uri="{BB962C8B-B14F-4D97-AF65-F5344CB8AC3E}">
        <p14:creationId xmlns="" xmlns:p14="http://schemas.microsoft.com/office/powerpoint/2010/main" val="3779495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A960A45-39FE-426A-933E-D845B99F2966}" type="slidenum">
              <a:rPr lang="he-IL" smtClean="0"/>
              <a:pPr>
                <a:defRPr/>
              </a:pPr>
              <a:t>34</a:t>
            </a:fld>
            <a:endParaRPr lang="he-IL"/>
          </a:p>
        </p:txBody>
      </p:sp>
      <p:pic>
        <p:nvPicPr>
          <p:cNvPr id="2051" name="Picture 3" descr="C:\Users\USER\Desktop\20150102_101423.jpg"/>
          <p:cNvPicPr>
            <a:picLocks noChangeAspect="1" noChangeArrowheads="1"/>
          </p:cNvPicPr>
          <p:nvPr/>
        </p:nvPicPr>
        <p:blipFill>
          <a:blip r:embed="rId2" cstate="print"/>
          <a:srcRect/>
          <a:stretch>
            <a:fillRect/>
          </a:stretch>
        </p:blipFill>
        <p:spPr bwMode="auto">
          <a:xfrm>
            <a:off x="1739686" y="1268760"/>
            <a:ext cx="5722614" cy="429196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dirty="0" smtClean="0">
                <a:cs typeface="+mj-cs"/>
              </a:rPr>
              <a:t>עקרונות</a:t>
            </a:r>
          </a:p>
          <a:p>
            <a:r>
              <a:rPr lang="he-IL" dirty="0" smtClean="0">
                <a:cs typeface="+mj-cs"/>
              </a:rPr>
              <a:t>מצבי קונפליקט</a:t>
            </a:r>
          </a:p>
          <a:p>
            <a:r>
              <a:rPr lang="he-IL" smtClean="0">
                <a:cs typeface="+mj-cs"/>
              </a:rPr>
              <a:t>תנאים לטיפול</a:t>
            </a:r>
            <a:endParaRPr lang="he-IL" dirty="0" smtClean="0">
              <a:cs typeface="+mj-cs"/>
            </a:endParaRPr>
          </a:p>
          <a:p>
            <a:r>
              <a:rPr lang="he-IL" dirty="0" smtClean="0">
                <a:cs typeface="+mj-cs"/>
              </a:rPr>
              <a:t>שלבי טיפול</a:t>
            </a:r>
          </a:p>
          <a:p>
            <a:r>
              <a:rPr lang="he-IL" dirty="0" smtClean="0">
                <a:cs typeface="+mj-cs"/>
              </a:rPr>
              <a:t>הסוגיה המרכזית</a:t>
            </a:r>
          </a:p>
          <a:p>
            <a:r>
              <a:rPr lang="he-IL" dirty="0" smtClean="0">
                <a:cs typeface="+mj-cs"/>
              </a:rPr>
              <a:t>תיאור מקרה</a:t>
            </a:r>
            <a:endParaRPr lang="he-IL" dirty="0">
              <a:cs typeface="+mj-cs"/>
            </a:endParaRPr>
          </a:p>
        </p:txBody>
      </p:sp>
      <p:sp>
        <p:nvSpPr>
          <p:cNvPr id="3" name="מציין מיקום של מספר שקופית 2"/>
          <p:cNvSpPr>
            <a:spLocks noGrp="1"/>
          </p:cNvSpPr>
          <p:nvPr>
            <p:ph type="sldNum" sz="quarter" idx="12"/>
          </p:nvPr>
        </p:nvSpPr>
        <p:spPr/>
        <p:txBody>
          <a:bodyPr/>
          <a:lstStyle/>
          <a:p>
            <a:fld id="{1590D9F2-4194-46D2-9071-07E31CEB1804}" type="slidenum">
              <a:rPr lang="he-IL" smtClean="0"/>
              <a:pPr/>
              <a:t>35</a:t>
            </a:fld>
            <a:endParaRPr lang="he-IL"/>
          </a:p>
        </p:txBody>
      </p:sp>
      <p:sp>
        <p:nvSpPr>
          <p:cNvPr id="4" name="כותרת 3"/>
          <p:cNvSpPr>
            <a:spLocks noGrp="1"/>
          </p:cNvSpPr>
          <p:nvPr>
            <p:ph type="title"/>
          </p:nvPr>
        </p:nvSpPr>
        <p:spPr/>
        <p:txBody>
          <a:bodyPr/>
          <a:lstStyle/>
          <a:p>
            <a:r>
              <a:rPr lang="he-IL" dirty="0" smtClean="0">
                <a:cs typeface="+mj-cs"/>
              </a:rPr>
              <a:t>הטיפול המוגבל בזמן של מאן</a:t>
            </a:r>
            <a:endParaRPr lang="he-IL" dirty="0">
              <a:cs typeface="+mj-cs"/>
            </a:endParaRPr>
          </a:p>
        </p:txBody>
      </p:sp>
    </p:spTree>
    <p:extLst>
      <p:ext uri="{BB962C8B-B14F-4D97-AF65-F5344CB8AC3E}">
        <p14:creationId xmlns="" xmlns:p14="http://schemas.microsoft.com/office/powerpoint/2010/main" val="1835549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e-IL" sz="4000" dirty="0" smtClean="0">
                <a:latin typeface="David" pitchFamily="34" charset="-79"/>
              </a:rPr>
              <a:t>עקרונות הטיפול</a:t>
            </a:r>
            <a:endParaRPr lang="he-IL" sz="4000" dirty="0">
              <a:latin typeface="David" pitchFamily="34" charset="-79"/>
            </a:endParaRPr>
          </a:p>
        </p:txBody>
      </p:sp>
      <p:sp>
        <p:nvSpPr>
          <p:cNvPr id="6" name="Content Placeholder 5"/>
          <p:cNvSpPr>
            <a:spLocks noGrp="1"/>
          </p:cNvSpPr>
          <p:nvPr>
            <p:ph idx="1"/>
          </p:nvPr>
        </p:nvSpPr>
        <p:spPr/>
        <p:txBody>
          <a:bodyPr/>
          <a:lstStyle/>
          <a:p>
            <a:pPr marL="525463" indent="-457200" eaLnBrk="1" hangingPunct="1">
              <a:buFont typeface="Wingdings" pitchFamily="2" charset="2"/>
              <a:buChar char="Ø"/>
            </a:pPr>
            <a:r>
              <a:rPr lang="he-IL" dirty="0">
                <a:cs typeface="+mj-cs"/>
              </a:rPr>
              <a:t>התערבות: 12 מפגשים </a:t>
            </a:r>
            <a:r>
              <a:rPr lang="he-IL" dirty="0" smtClean="0">
                <a:cs typeface="+mj-cs"/>
              </a:rPr>
              <a:t>בלבד</a:t>
            </a:r>
            <a:endParaRPr lang="he-IL" dirty="0">
              <a:cs typeface="+mj-cs"/>
            </a:endParaRPr>
          </a:p>
          <a:p>
            <a:pPr marL="525463" indent="-457200" eaLnBrk="1" hangingPunct="1">
              <a:buFont typeface="Wingdings" pitchFamily="2" charset="2"/>
              <a:buChar char="Ø"/>
            </a:pPr>
            <a:r>
              <a:rPr lang="he-IL" dirty="0">
                <a:cs typeface="+mj-cs"/>
              </a:rPr>
              <a:t>צריך לחתור לסיום </a:t>
            </a:r>
            <a:r>
              <a:rPr lang="he-IL" dirty="0" smtClean="0">
                <a:cs typeface="+mj-cs"/>
              </a:rPr>
              <a:t>ולפרידה</a:t>
            </a:r>
            <a:endParaRPr lang="he-IL" dirty="0">
              <a:cs typeface="+mj-cs"/>
            </a:endParaRPr>
          </a:p>
          <a:p>
            <a:pPr marL="525463" indent="-457200" eaLnBrk="1" hangingPunct="1">
              <a:buFont typeface="Wingdings" pitchFamily="2" charset="2"/>
              <a:buChar char="Ø"/>
            </a:pPr>
            <a:r>
              <a:rPr lang="he-IL" dirty="0">
                <a:cs typeface="+mj-cs"/>
              </a:rPr>
              <a:t>יש להקדים תהליך של </a:t>
            </a:r>
            <a:r>
              <a:rPr lang="he-IL" dirty="0" smtClean="0">
                <a:cs typeface="+mj-cs"/>
              </a:rPr>
              <a:t>הערכה</a:t>
            </a:r>
            <a:endParaRPr lang="he-IL" dirty="0">
              <a:cs typeface="+mj-cs"/>
            </a:endParaRPr>
          </a:p>
          <a:p>
            <a:pPr marL="525463" indent="-457200" eaLnBrk="1" hangingPunct="1">
              <a:buFont typeface="Wingdings" pitchFamily="2" charset="2"/>
              <a:buChar char="Ø"/>
            </a:pPr>
            <a:r>
              <a:rPr lang="he-IL" dirty="0">
                <a:cs typeface="+mj-cs"/>
              </a:rPr>
              <a:t>הקשבה אמפטית, </a:t>
            </a:r>
            <a:r>
              <a:rPr lang="he-IL" dirty="0" smtClean="0">
                <a:cs typeface="+mj-cs"/>
              </a:rPr>
              <a:t>ערנית, </a:t>
            </a:r>
            <a:r>
              <a:rPr lang="he-IL" dirty="0">
                <a:cs typeface="+mj-cs"/>
              </a:rPr>
              <a:t>רגישה ופעלתנית לכאב כרוני </a:t>
            </a:r>
            <a:r>
              <a:rPr lang="he-IL" dirty="0" smtClean="0">
                <a:cs typeface="+mj-cs"/>
              </a:rPr>
              <a:t>ומתמשך</a:t>
            </a:r>
          </a:p>
          <a:p>
            <a:pPr marL="525463" indent="-457200">
              <a:buFont typeface="Wingdings" pitchFamily="2" charset="2"/>
              <a:buChar char="Ø"/>
            </a:pPr>
            <a:r>
              <a:rPr lang="he-IL" dirty="0" smtClean="0">
                <a:cs typeface="+mj-cs"/>
              </a:rPr>
              <a:t>הדגם המנחה הוא המשבר ההתפתחותי של גיל ההתבגרות. מודל נפשי </a:t>
            </a:r>
            <a:r>
              <a:rPr lang="he-IL" dirty="0" err="1" smtClean="0">
                <a:cs typeface="+mj-cs"/>
              </a:rPr>
              <a:t>קונפליקטואלי</a:t>
            </a:r>
            <a:endParaRPr lang="he-IL" dirty="0" smtClean="0">
              <a:cs typeface="+mj-cs"/>
            </a:endParaRPr>
          </a:p>
          <a:p>
            <a:pPr marL="68263" indent="0"/>
            <a:endParaRPr lang="he-IL" sz="2000" dirty="0" smtClean="0">
              <a:solidFill>
                <a:schemeClr val="tx1"/>
              </a:solidFill>
              <a:cs typeface="+mj-cs"/>
            </a:endParaRPr>
          </a:p>
          <a:p>
            <a:pPr marL="68263" indent="0"/>
            <a:r>
              <a:rPr lang="he-IL" sz="2000" dirty="0" smtClean="0">
                <a:solidFill>
                  <a:schemeClr val="tx1"/>
                </a:solidFill>
                <a:cs typeface="+mj-cs"/>
              </a:rPr>
              <a:t>דסברג, 1997</a:t>
            </a:r>
            <a:r>
              <a:rPr lang="en-US" sz="2000" dirty="0" smtClean="0">
                <a:solidFill>
                  <a:schemeClr val="tx1"/>
                </a:solidFill>
                <a:cs typeface="+mj-cs"/>
              </a:rPr>
              <a:t>;</a:t>
            </a:r>
            <a:r>
              <a:rPr lang="he-IL" sz="2000" dirty="0" smtClean="0">
                <a:solidFill>
                  <a:schemeClr val="tx1"/>
                </a:solidFill>
                <a:cs typeface="+mj-cs"/>
              </a:rPr>
              <a:t> עבודי ושפלר, 1998</a:t>
            </a:r>
            <a:endParaRPr lang="en-US" sz="2000" dirty="0">
              <a:solidFill>
                <a:schemeClr val="tx1"/>
              </a:solidFill>
              <a:cs typeface="+mj-cs"/>
            </a:endParaRPr>
          </a:p>
        </p:txBody>
      </p:sp>
      <p:sp>
        <p:nvSpPr>
          <p:cNvPr id="3" name="Slide Number Placeholder 2"/>
          <p:cNvSpPr>
            <a:spLocks noGrp="1"/>
          </p:cNvSpPr>
          <p:nvPr>
            <p:ph type="sldNum" sz="quarter" idx="12"/>
          </p:nvPr>
        </p:nvSpPr>
        <p:spPr/>
        <p:txBody>
          <a:bodyPr/>
          <a:lstStyle/>
          <a:p>
            <a:fld id="{1590D9F2-4194-46D2-9071-07E31CEB1804}" type="slidenum">
              <a:rPr lang="he-IL" smtClean="0"/>
              <a:pPr/>
              <a:t>36</a:t>
            </a:fld>
            <a:endParaRPr lang="he-IL"/>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e-IL" sz="4000" dirty="0" smtClean="0">
                <a:latin typeface="David" pitchFamily="34" charset="-79"/>
              </a:rPr>
              <a:t>4 מצבי הקונפליקט</a:t>
            </a:r>
            <a:endParaRPr lang="he-IL" sz="4000" dirty="0">
              <a:latin typeface="David" pitchFamily="34" charset="-79"/>
            </a:endParaRPr>
          </a:p>
        </p:txBody>
      </p:sp>
      <p:sp>
        <p:nvSpPr>
          <p:cNvPr id="3" name="Content Placeholder 2"/>
          <p:cNvSpPr>
            <a:spLocks noGrp="1"/>
          </p:cNvSpPr>
          <p:nvPr>
            <p:ph idx="1"/>
          </p:nvPr>
        </p:nvSpPr>
        <p:spPr/>
        <p:txBody>
          <a:bodyPr>
            <a:noAutofit/>
          </a:bodyPr>
          <a:lstStyle/>
          <a:p>
            <a:pPr marL="561975" lvl="1" indent="-457200"/>
            <a:r>
              <a:rPr lang="he-IL" dirty="0" smtClean="0">
                <a:solidFill>
                  <a:schemeClr val="tx1"/>
                </a:solidFill>
                <a:latin typeface="David" pitchFamily="34" charset="-79"/>
                <a:cs typeface="+mj-cs"/>
              </a:rPr>
              <a:t>בין עצמאות לבין תלות</a:t>
            </a:r>
          </a:p>
          <a:p>
            <a:pPr marL="561975" lvl="1" indent="-457200"/>
            <a:r>
              <a:rPr lang="he-IL" dirty="0" smtClean="0">
                <a:solidFill>
                  <a:schemeClr val="tx1"/>
                </a:solidFill>
                <a:latin typeface="David" pitchFamily="34" charset="-79"/>
                <a:cs typeface="+mj-cs"/>
              </a:rPr>
              <a:t>בין אקטיביות לבין פסיביות</a:t>
            </a:r>
          </a:p>
          <a:p>
            <a:pPr marL="561975" lvl="1" indent="-457200"/>
            <a:r>
              <a:rPr lang="he-IL" dirty="0" smtClean="0">
                <a:solidFill>
                  <a:schemeClr val="tx1"/>
                </a:solidFill>
                <a:latin typeface="David" pitchFamily="34" charset="-79"/>
                <a:cs typeface="+mj-cs"/>
              </a:rPr>
              <a:t>בין הערכה עצמית תקינה לבין הערכה עצמית נמוכה</a:t>
            </a:r>
          </a:p>
          <a:p>
            <a:pPr marL="561975" lvl="1" indent="-457200"/>
            <a:r>
              <a:rPr lang="he-IL" dirty="0" smtClean="0">
                <a:solidFill>
                  <a:schemeClr val="tx1"/>
                </a:solidFill>
                <a:latin typeface="David" pitchFamily="34" charset="-79"/>
                <a:cs typeface="+mj-cs"/>
              </a:rPr>
              <a:t>סביב אבל או צער שאינם פתורים או מושהים</a:t>
            </a:r>
          </a:p>
          <a:p>
            <a:pPr marL="68263" indent="0" eaLnBrk="1" hangingPunct="1"/>
            <a:endParaRPr lang="he-IL" dirty="0" smtClean="0">
              <a:latin typeface="David" pitchFamily="34" charset="-79"/>
              <a:cs typeface="+mj-cs"/>
            </a:endParaRPr>
          </a:p>
          <a:p>
            <a:pPr marL="68263" indent="0" eaLnBrk="1" hangingPunct="1"/>
            <a:r>
              <a:rPr lang="he-IL" dirty="0" smtClean="0">
                <a:latin typeface="David" pitchFamily="34" charset="-79"/>
                <a:cs typeface="+mj-cs"/>
              </a:rPr>
              <a:t>במקביל לארבעת הקונפליקטים ישנם </a:t>
            </a:r>
          </a:p>
          <a:p>
            <a:pPr marL="68263" indent="0" eaLnBrk="1" hangingPunct="1"/>
            <a:r>
              <a:rPr lang="he-IL" dirty="0" smtClean="0">
                <a:latin typeface="David" pitchFamily="34" charset="-79"/>
                <a:cs typeface="+mj-cs"/>
              </a:rPr>
              <a:t>חמישה רגשות בסיסיים משותפים: </a:t>
            </a:r>
          </a:p>
          <a:p>
            <a:pPr marL="536575" lvl="1" indent="-431800"/>
            <a:r>
              <a:rPr lang="he-IL" dirty="0" smtClean="0">
                <a:latin typeface="David" pitchFamily="34" charset="-79"/>
                <a:cs typeface="+mj-cs"/>
              </a:rPr>
              <a:t>עצב, כעס, שמחה, חרדה ואשם</a:t>
            </a:r>
          </a:p>
          <a:p>
            <a:pPr marL="68263" indent="0" eaLnBrk="1" hangingPunct="1"/>
            <a:endParaRPr lang="he-IL" sz="2000" dirty="0" smtClean="0">
              <a:solidFill>
                <a:schemeClr val="tx1"/>
              </a:solidFill>
              <a:cs typeface="+mj-cs"/>
            </a:endParaRPr>
          </a:p>
          <a:p>
            <a:pPr marL="68263" indent="0" eaLnBrk="1" hangingPunct="1"/>
            <a:r>
              <a:rPr lang="he-IL" sz="2000" dirty="0" err="1" smtClean="0">
                <a:solidFill>
                  <a:schemeClr val="tx1"/>
                </a:solidFill>
                <a:cs typeface="+mj-cs"/>
              </a:rPr>
              <a:t>דסברג</a:t>
            </a:r>
            <a:r>
              <a:rPr lang="he-IL" sz="2000" dirty="0" smtClean="0">
                <a:solidFill>
                  <a:schemeClr val="tx1"/>
                </a:solidFill>
                <a:cs typeface="+mj-cs"/>
              </a:rPr>
              <a:t>, 1997</a:t>
            </a:r>
            <a:r>
              <a:rPr lang="en-US" sz="2000" dirty="0" smtClean="0">
                <a:solidFill>
                  <a:schemeClr val="tx1"/>
                </a:solidFill>
                <a:cs typeface="+mj-cs"/>
              </a:rPr>
              <a:t>;</a:t>
            </a:r>
            <a:r>
              <a:rPr lang="he-IL" sz="2000" dirty="0" smtClean="0">
                <a:solidFill>
                  <a:schemeClr val="tx1"/>
                </a:solidFill>
                <a:cs typeface="+mj-cs"/>
              </a:rPr>
              <a:t> </a:t>
            </a:r>
            <a:r>
              <a:rPr lang="he-IL" sz="2000" dirty="0" err="1" smtClean="0">
                <a:solidFill>
                  <a:schemeClr val="tx1"/>
                </a:solidFill>
                <a:cs typeface="+mj-cs"/>
              </a:rPr>
              <a:t>עבודי</a:t>
            </a:r>
            <a:r>
              <a:rPr lang="he-IL" sz="2000" dirty="0" smtClean="0">
                <a:solidFill>
                  <a:schemeClr val="tx1"/>
                </a:solidFill>
                <a:cs typeface="+mj-cs"/>
              </a:rPr>
              <a:t> ושפלר, 1998</a:t>
            </a:r>
            <a:endParaRPr lang="he-IL" sz="2000" dirty="0" smtClean="0">
              <a:latin typeface="David" pitchFamily="34" charset="-79"/>
              <a:cs typeface="+mj-cs"/>
            </a:endParaRPr>
          </a:p>
          <a:p>
            <a:pPr marL="68263" indent="0" eaLnBrk="1" hangingPunct="1"/>
            <a:endParaRPr lang="he-IL" dirty="0" smtClean="0">
              <a:latin typeface="David" pitchFamily="34" charset="-79"/>
              <a:cs typeface="+mj-cs"/>
            </a:endParaRPr>
          </a:p>
          <a:p>
            <a:pPr marL="525780" indent="-457200">
              <a:buFont typeface="Wingdings" pitchFamily="2" charset="2"/>
              <a:buChar char="Ø"/>
            </a:pPr>
            <a:endParaRPr lang="he-IL" sz="2800" dirty="0" smtClean="0">
              <a:latin typeface="David" pitchFamily="34" charset="-79"/>
              <a:cs typeface="+mj-cs"/>
            </a:endParaRPr>
          </a:p>
          <a:p>
            <a:pPr marL="525780" indent="-457200" algn="l">
              <a:buFont typeface="Wingdings" pitchFamily="2" charset="2"/>
              <a:buChar char="Ø"/>
            </a:pPr>
            <a:endParaRPr lang="he-IL" sz="2800" dirty="0">
              <a:latin typeface="David" pitchFamily="34" charset="-79"/>
              <a:cs typeface="+mj-cs"/>
            </a:endParaRPr>
          </a:p>
        </p:txBody>
      </p:sp>
      <p:sp>
        <p:nvSpPr>
          <p:cNvPr id="2" name="Slide Number Placeholder 1"/>
          <p:cNvSpPr>
            <a:spLocks noGrp="1"/>
          </p:cNvSpPr>
          <p:nvPr>
            <p:ph type="sldNum" sz="quarter" idx="12"/>
          </p:nvPr>
        </p:nvSpPr>
        <p:spPr/>
        <p:txBody>
          <a:bodyPr/>
          <a:lstStyle/>
          <a:p>
            <a:fld id="{ED90CCE5-5E2E-4124-AEE9-E62304411FA9}" type="slidenum">
              <a:rPr lang="he-IL" smtClean="0"/>
              <a:pPr/>
              <a:t>37</a:t>
            </a:fld>
            <a:endParaRPr lang="he-IL" dirty="0"/>
          </a:p>
        </p:txBody>
      </p:sp>
    </p:spTree>
    <p:extLst>
      <p:ext uri="{BB962C8B-B14F-4D97-AF65-F5344CB8AC3E}">
        <p14:creationId xmlns="" xmlns:p14="http://schemas.microsoft.com/office/powerpoint/2010/main" val="3137001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תנאים לטיפול קצר</a:t>
            </a:r>
            <a:endParaRPr lang="he-IL" dirty="0"/>
          </a:p>
        </p:txBody>
      </p:sp>
      <p:sp>
        <p:nvSpPr>
          <p:cNvPr id="3" name="Content Placeholder 2"/>
          <p:cNvSpPr>
            <a:spLocks noGrp="1"/>
          </p:cNvSpPr>
          <p:nvPr>
            <p:ph idx="1"/>
          </p:nvPr>
        </p:nvSpPr>
        <p:spPr/>
        <p:txBody>
          <a:bodyPr/>
          <a:lstStyle/>
          <a:p>
            <a:pPr marL="601662" lvl="1" indent="-514350">
              <a:buFont typeface="+mj-lt"/>
              <a:buAutoNum type="arabicPeriod"/>
            </a:pPr>
            <a:r>
              <a:rPr lang="he-IL" dirty="0" smtClean="0"/>
              <a:t>מוטיבציה גבוהה לשינוי</a:t>
            </a:r>
          </a:p>
          <a:p>
            <a:pPr marL="601662" lvl="1" indent="-514350">
              <a:buFont typeface="+mj-lt"/>
              <a:buAutoNum type="arabicPeriod"/>
            </a:pPr>
            <a:r>
              <a:rPr lang="he-IL" dirty="0" smtClean="0"/>
              <a:t>מודעות פסיכולוגית</a:t>
            </a:r>
          </a:p>
          <a:p>
            <a:pPr marL="601662" lvl="1" indent="-514350">
              <a:buFont typeface="+mj-lt"/>
              <a:buAutoNum type="arabicPeriod"/>
            </a:pPr>
            <a:r>
              <a:rPr lang="he-IL" dirty="0" smtClean="0"/>
              <a:t>פוטנציאל ליחסים בין-אישיים תקינים</a:t>
            </a:r>
          </a:p>
          <a:p>
            <a:pPr marL="601662" lvl="1" indent="-514350">
              <a:buFont typeface="+mj-lt"/>
              <a:buAutoNum type="arabicPeriod"/>
            </a:pPr>
            <a:r>
              <a:rPr lang="he-IL" dirty="0" smtClean="0"/>
              <a:t>קשר טוב עם המטפל/ת</a:t>
            </a:r>
          </a:p>
          <a:p>
            <a:pPr marL="601662" lvl="1" indent="-514350">
              <a:buFont typeface="+mj-lt"/>
              <a:buAutoNum type="arabicPeriod"/>
            </a:pPr>
            <a:r>
              <a:rPr lang="he-IL" dirty="0" smtClean="0"/>
              <a:t>יכולת מעורבות רגשית מהירה</a:t>
            </a:r>
          </a:p>
          <a:p>
            <a:pPr marL="601662" lvl="1" indent="-514350">
              <a:buFont typeface="+mj-lt"/>
              <a:buAutoNum type="arabicPeriod"/>
            </a:pPr>
            <a:r>
              <a:rPr lang="he-IL" dirty="0" smtClean="0"/>
              <a:t>רמת תפקוד טובה</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38</a:t>
            </a:fld>
            <a:endParaRPr lang="he-I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smtClean="0">
                <a:latin typeface="David" pitchFamily="34" charset="-79"/>
              </a:rPr>
              <a:t>שלבים לפני תחילת הטיפול</a:t>
            </a:r>
            <a:endParaRPr lang="he-IL" sz="4000" dirty="0">
              <a:latin typeface="David" pitchFamily="34" charset="-79"/>
            </a:endParaRPr>
          </a:p>
        </p:txBody>
      </p:sp>
      <p:sp>
        <p:nvSpPr>
          <p:cNvPr id="3" name="Content Placeholder 2"/>
          <p:cNvSpPr>
            <a:spLocks noGrp="1"/>
          </p:cNvSpPr>
          <p:nvPr>
            <p:ph idx="1"/>
          </p:nvPr>
        </p:nvSpPr>
        <p:spPr/>
        <p:txBody>
          <a:bodyPr/>
          <a:lstStyle/>
          <a:p>
            <a:pPr marL="582613" indent="-514350" algn="just" eaLnBrk="1" hangingPunct="1">
              <a:buFont typeface="Wingdings" pitchFamily="2" charset="2"/>
              <a:buChar char="ü"/>
            </a:pPr>
            <a:r>
              <a:rPr lang="he-IL" sz="3200" b="1" dirty="0" smtClean="0">
                <a:cs typeface="+mj-cs"/>
              </a:rPr>
              <a:t>הערכה</a:t>
            </a:r>
          </a:p>
          <a:p>
            <a:pPr marL="892175" lvl="2" indent="-514350" algn="just"/>
            <a:r>
              <a:rPr lang="he-IL" b="1" dirty="0" err="1" smtClean="0">
                <a:cs typeface="+mj-cs"/>
              </a:rPr>
              <a:t>אינטייק</a:t>
            </a:r>
            <a:r>
              <a:rPr lang="he-IL" b="1" dirty="0" smtClean="0">
                <a:cs typeface="+mj-cs"/>
              </a:rPr>
              <a:t> ובדיקת התאמה לטיפול קצר</a:t>
            </a:r>
          </a:p>
          <a:p>
            <a:pPr marL="582613" indent="-514350" algn="just" eaLnBrk="1" hangingPunct="1">
              <a:buFont typeface="Wingdings" pitchFamily="2" charset="2"/>
              <a:buChar char="ü"/>
            </a:pPr>
            <a:r>
              <a:rPr lang="he-IL" sz="3200" b="1" dirty="0" smtClean="0">
                <a:cs typeface="+mj-cs"/>
              </a:rPr>
              <a:t>איתור ובניית הסוגיה המרכזית</a:t>
            </a:r>
          </a:p>
          <a:p>
            <a:pPr marL="892175" lvl="2" indent="-514350" algn="just"/>
            <a:r>
              <a:rPr lang="he-IL" b="1" dirty="0" smtClean="0">
                <a:cs typeface="+mj-cs"/>
              </a:rPr>
              <a:t>ניסוח של סוגיה אשר מעסיקה את המטופל (בד"כ כל חייו)</a:t>
            </a:r>
          </a:p>
          <a:p>
            <a:pPr marL="582613" indent="-514350" algn="just" eaLnBrk="1" hangingPunct="1">
              <a:buFont typeface="Wingdings" pitchFamily="2" charset="2"/>
              <a:buChar char="ü"/>
            </a:pPr>
            <a:r>
              <a:rPr lang="he-IL" sz="3200" b="1" dirty="0" smtClean="0">
                <a:cs typeface="+mj-cs"/>
              </a:rPr>
              <a:t>עריכת חוזה טיפולי</a:t>
            </a:r>
          </a:p>
          <a:p>
            <a:pPr marL="892175" lvl="2" indent="-514350" algn="just"/>
            <a:r>
              <a:rPr lang="he-IL" b="1" dirty="0" smtClean="0">
                <a:cs typeface="+mj-cs"/>
              </a:rPr>
              <a:t>סיכום של מסגרת ומיקוד הטיפול סביב הסוגיה המרכזית</a:t>
            </a:r>
          </a:p>
          <a:p>
            <a:pPr marL="892175" lvl="2" indent="-514350" algn="just"/>
            <a:endParaRPr lang="he-IL" b="1" dirty="0" smtClean="0">
              <a:cs typeface="+mj-cs"/>
            </a:endParaRPr>
          </a:p>
          <a:p>
            <a:pPr marL="377825" lvl="2" indent="0" algn="just">
              <a:buNone/>
            </a:pPr>
            <a:endParaRPr lang="he-IL" sz="2000" i="0" dirty="0" smtClean="0">
              <a:solidFill>
                <a:schemeClr val="tx1"/>
              </a:solidFill>
              <a:cs typeface="+mj-cs"/>
            </a:endParaRPr>
          </a:p>
          <a:p>
            <a:pPr marL="377825" lvl="2" indent="0" algn="just">
              <a:buNone/>
            </a:pPr>
            <a:endParaRPr lang="he-IL" sz="2000" i="0" dirty="0" smtClean="0">
              <a:solidFill>
                <a:schemeClr val="tx1"/>
              </a:solidFill>
              <a:cs typeface="+mj-cs"/>
            </a:endParaRPr>
          </a:p>
          <a:p>
            <a:pPr marL="377825" lvl="2" indent="0" algn="just">
              <a:buNone/>
            </a:pPr>
            <a:r>
              <a:rPr lang="he-IL" sz="2000" i="0" dirty="0" err="1" smtClean="0">
                <a:solidFill>
                  <a:schemeClr val="tx1"/>
                </a:solidFill>
                <a:cs typeface="+mj-cs"/>
              </a:rPr>
              <a:t>עבודי</a:t>
            </a:r>
            <a:r>
              <a:rPr lang="he-IL" sz="2000" i="0" dirty="0" smtClean="0">
                <a:solidFill>
                  <a:schemeClr val="tx1"/>
                </a:solidFill>
                <a:cs typeface="+mj-cs"/>
              </a:rPr>
              <a:t> ושפלר, 1998</a:t>
            </a:r>
            <a:endParaRPr lang="en-US" sz="2000" b="1" i="0" dirty="0" smtClean="0">
              <a:cs typeface="+mj-cs"/>
            </a:endParaRPr>
          </a:p>
          <a:p>
            <a:pPr marL="582613" indent="-514350" algn="just">
              <a:buFont typeface="Wingdings" pitchFamily="2" charset="2"/>
              <a:buChar char="ü"/>
            </a:pPr>
            <a:endParaRPr lang="he-IL" dirty="0">
              <a:cs typeface="+mj-cs"/>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39</a:t>
            </a:fld>
            <a:endParaRPr lang="he-IL" dirty="0"/>
          </a:p>
        </p:txBody>
      </p:sp>
    </p:spTree>
    <p:extLst>
      <p:ext uri="{BB962C8B-B14F-4D97-AF65-F5344CB8AC3E}">
        <p14:creationId xmlns="" xmlns:p14="http://schemas.microsoft.com/office/powerpoint/2010/main" val="6717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he-IL" dirty="0" smtClean="0"/>
              <a:t>מטרות ותכני הקורס</a:t>
            </a:r>
          </a:p>
          <a:p>
            <a:r>
              <a:rPr lang="he-IL" dirty="0" smtClean="0"/>
              <a:t>דרכי הוראה</a:t>
            </a:r>
          </a:p>
          <a:p>
            <a:r>
              <a:rPr lang="he-IL" dirty="0" smtClean="0"/>
              <a:t>כללים</a:t>
            </a:r>
          </a:p>
          <a:p>
            <a:r>
              <a:rPr lang="he-IL" dirty="0" smtClean="0"/>
              <a:t>שיעורים</a:t>
            </a:r>
          </a:p>
          <a:p>
            <a:r>
              <a:rPr lang="he-IL" dirty="0" smtClean="0"/>
              <a:t>חובות וציונים</a:t>
            </a:r>
          </a:p>
          <a:p>
            <a:endParaRPr lang="he-IL" dirty="0"/>
          </a:p>
        </p:txBody>
      </p:sp>
      <p:sp>
        <p:nvSpPr>
          <p:cNvPr id="3" name="Slide Number Placeholder 2"/>
          <p:cNvSpPr>
            <a:spLocks noGrp="1"/>
          </p:cNvSpPr>
          <p:nvPr>
            <p:ph type="sldNum" sz="quarter" idx="12"/>
          </p:nvPr>
        </p:nvSpPr>
        <p:spPr/>
        <p:txBody>
          <a:bodyPr/>
          <a:lstStyle/>
          <a:p>
            <a:fld id="{1590D9F2-4194-46D2-9071-07E31CEB1804}" type="slidenum">
              <a:rPr lang="he-IL" smtClean="0"/>
              <a:pPr/>
              <a:t>4</a:t>
            </a:fld>
            <a:endParaRPr lang="he-IL" dirty="0"/>
          </a:p>
        </p:txBody>
      </p:sp>
      <p:sp>
        <p:nvSpPr>
          <p:cNvPr id="4" name="Title 3"/>
          <p:cNvSpPr>
            <a:spLocks noGrp="1"/>
          </p:cNvSpPr>
          <p:nvPr>
            <p:ph type="title"/>
          </p:nvPr>
        </p:nvSpPr>
        <p:spPr/>
        <p:txBody>
          <a:bodyPr/>
          <a:lstStyle/>
          <a:p>
            <a:r>
              <a:rPr lang="he-IL" dirty="0" smtClean="0"/>
              <a:t>מבוא</a:t>
            </a:r>
            <a:endParaRPr lang="he-I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smtClean="0">
                <a:latin typeface="David" pitchFamily="34" charset="-79"/>
              </a:rPr>
              <a:t>שלבים בטיפול</a:t>
            </a:r>
            <a:endParaRPr lang="he-IL" sz="4000" dirty="0">
              <a:latin typeface="David" pitchFamily="34" charset="-79"/>
            </a:endParaRPr>
          </a:p>
        </p:txBody>
      </p:sp>
      <p:sp>
        <p:nvSpPr>
          <p:cNvPr id="3" name="Content Placeholder 2"/>
          <p:cNvSpPr>
            <a:spLocks noGrp="1"/>
          </p:cNvSpPr>
          <p:nvPr>
            <p:ph idx="1"/>
          </p:nvPr>
        </p:nvSpPr>
        <p:spPr/>
        <p:txBody>
          <a:bodyPr/>
          <a:lstStyle/>
          <a:p>
            <a:pPr marL="582613" indent="-514350" algn="just" eaLnBrk="1" hangingPunct="1">
              <a:buFont typeface="Wingdings" pitchFamily="2" charset="2"/>
              <a:buChar char="ü"/>
            </a:pPr>
            <a:r>
              <a:rPr lang="he-IL" sz="3200" b="1" dirty="0" smtClean="0">
                <a:cs typeface="+mj-cs"/>
              </a:rPr>
              <a:t>שלב ירח הדבש </a:t>
            </a:r>
          </a:p>
          <a:p>
            <a:pPr marL="892175" lvl="2" indent="-514350" algn="just"/>
            <a:r>
              <a:rPr lang="he-IL" b="1" dirty="0" smtClean="0">
                <a:cs typeface="+mj-cs"/>
              </a:rPr>
              <a:t>אמפטיה תקווה ואיחוד סמלי</a:t>
            </a:r>
          </a:p>
          <a:p>
            <a:pPr marL="582613" indent="-514350" algn="just" eaLnBrk="1" hangingPunct="1">
              <a:buFont typeface="Wingdings" pitchFamily="2" charset="2"/>
              <a:buChar char="ü"/>
            </a:pPr>
            <a:r>
              <a:rPr lang="he-IL" sz="3200" b="1" dirty="0" smtClean="0">
                <a:cs typeface="+mj-cs"/>
              </a:rPr>
              <a:t>השלב האמביוולנטי (ספקות)</a:t>
            </a:r>
          </a:p>
          <a:p>
            <a:pPr marL="892175" lvl="2" indent="-514350" algn="just"/>
            <a:r>
              <a:rPr lang="he-IL" b="1" dirty="0" smtClean="0">
                <a:cs typeface="+mj-cs"/>
              </a:rPr>
              <a:t>הפירושים קושרים בין ההעברה, העבר וההווה</a:t>
            </a:r>
          </a:p>
          <a:p>
            <a:pPr marL="582613" indent="-514350" algn="just" eaLnBrk="1" hangingPunct="1">
              <a:buFont typeface="Wingdings" pitchFamily="2" charset="2"/>
              <a:buChar char="ü"/>
            </a:pPr>
            <a:r>
              <a:rPr lang="he-IL" sz="3200" b="1" dirty="0" smtClean="0">
                <a:cs typeface="+mj-cs"/>
              </a:rPr>
              <a:t>פרידה</a:t>
            </a:r>
          </a:p>
          <a:p>
            <a:pPr marL="892175" lvl="2" indent="-514350" algn="just"/>
            <a:r>
              <a:rPr lang="he-IL" b="1" dirty="0" smtClean="0">
                <a:cs typeface="+mj-cs"/>
              </a:rPr>
              <a:t>העלאת רגשות, שחזור קונפליקטים</a:t>
            </a:r>
          </a:p>
          <a:p>
            <a:pPr marL="892175" lvl="2" indent="-514350" algn="just"/>
            <a:endParaRPr lang="he-IL" b="1" dirty="0" smtClean="0">
              <a:cs typeface="+mj-cs"/>
            </a:endParaRPr>
          </a:p>
          <a:p>
            <a:pPr marL="377825" lvl="2" indent="0" algn="just">
              <a:buNone/>
            </a:pPr>
            <a:endParaRPr lang="he-IL" sz="2000" i="0" dirty="0" smtClean="0">
              <a:solidFill>
                <a:schemeClr val="tx1"/>
              </a:solidFill>
              <a:cs typeface="+mj-cs"/>
            </a:endParaRPr>
          </a:p>
          <a:p>
            <a:pPr marL="377825" lvl="2" indent="0" algn="just">
              <a:buNone/>
            </a:pPr>
            <a:endParaRPr lang="he-IL" sz="2000" i="0" dirty="0" smtClean="0">
              <a:solidFill>
                <a:schemeClr val="tx1"/>
              </a:solidFill>
              <a:cs typeface="+mj-cs"/>
            </a:endParaRPr>
          </a:p>
          <a:p>
            <a:pPr marL="377825" lvl="2" indent="0" algn="just">
              <a:buNone/>
            </a:pPr>
            <a:r>
              <a:rPr lang="he-IL" sz="2000" i="0" dirty="0" err="1" smtClean="0">
                <a:solidFill>
                  <a:schemeClr val="tx1"/>
                </a:solidFill>
                <a:cs typeface="+mj-cs"/>
              </a:rPr>
              <a:t>דסברג</a:t>
            </a:r>
            <a:r>
              <a:rPr lang="he-IL" sz="2000" i="0" dirty="0" smtClean="0">
                <a:solidFill>
                  <a:schemeClr val="tx1"/>
                </a:solidFill>
                <a:cs typeface="+mj-cs"/>
              </a:rPr>
              <a:t>, 1997</a:t>
            </a:r>
            <a:r>
              <a:rPr lang="en-US" sz="2000" i="0" dirty="0" smtClean="0">
                <a:solidFill>
                  <a:schemeClr val="tx1"/>
                </a:solidFill>
                <a:cs typeface="+mj-cs"/>
              </a:rPr>
              <a:t>;</a:t>
            </a:r>
            <a:r>
              <a:rPr lang="he-IL" sz="2000" i="0" dirty="0" smtClean="0">
                <a:solidFill>
                  <a:schemeClr val="tx1"/>
                </a:solidFill>
                <a:cs typeface="+mj-cs"/>
              </a:rPr>
              <a:t> </a:t>
            </a:r>
            <a:r>
              <a:rPr lang="he-IL" sz="2000" i="0" dirty="0" err="1" smtClean="0">
                <a:solidFill>
                  <a:schemeClr val="tx1"/>
                </a:solidFill>
                <a:cs typeface="+mj-cs"/>
              </a:rPr>
              <a:t>עבודי</a:t>
            </a:r>
            <a:r>
              <a:rPr lang="he-IL" sz="2000" i="0" dirty="0" smtClean="0">
                <a:solidFill>
                  <a:schemeClr val="tx1"/>
                </a:solidFill>
                <a:cs typeface="+mj-cs"/>
              </a:rPr>
              <a:t> ושפלר, 1998</a:t>
            </a:r>
            <a:endParaRPr lang="en-US" sz="2000" b="1" i="0" dirty="0" smtClean="0">
              <a:cs typeface="+mj-cs"/>
            </a:endParaRPr>
          </a:p>
          <a:p>
            <a:pPr marL="582613" indent="-514350" algn="just">
              <a:buFont typeface="Wingdings" pitchFamily="2" charset="2"/>
              <a:buChar char="ü"/>
            </a:pPr>
            <a:endParaRPr lang="he-IL" dirty="0">
              <a:cs typeface="+mj-cs"/>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40</a:t>
            </a:fld>
            <a:endParaRPr lang="he-IL" dirty="0"/>
          </a:p>
        </p:txBody>
      </p:sp>
    </p:spTree>
    <p:extLst>
      <p:ext uri="{BB962C8B-B14F-4D97-AF65-F5344CB8AC3E}">
        <p14:creationId xmlns="" xmlns:p14="http://schemas.microsoft.com/office/powerpoint/2010/main" val="6717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000" dirty="0" smtClean="0">
                <a:latin typeface="David" pitchFamily="34" charset="-79"/>
              </a:rPr>
              <a:t>הסוגיה המרכזית</a:t>
            </a:r>
            <a:endParaRPr lang="he-IL" sz="4000" dirty="0">
              <a:latin typeface="David" pitchFamily="34" charset="-79"/>
            </a:endParaRPr>
          </a:p>
        </p:txBody>
      </p:sp>
      <p:sp>
        <p:nvSpPr>
          <p:cNvPr id="3" name="מציין מיקום תוכן 2"/>
          <p:cNvSpPr>
            <a:spLocks noGrp="1"/>
          </p:cNvSpPr>
          <p:nvPr>
            <p:ph idx="1"/>
          </p:nvPr>
        </p:nvSpPr>
        <p:spPr/>
        <p:txBody>
          <a:bodyPr/>
          <a:lstStyle/>
          <a:p>
            <a:pPr marL="525463" indent="-457200" eaLnBrk="1" hangingPunct="1"/>
            <a:r>
              <a:rPr lang="he-IL" dirty="0" smtClean="0">
                <a:cs typeface="+mj-cs"/>
              </a:rPr>
              <a:t>ניסוח הסוגיה המרכזית כולל ארבעה מרכיבים:</a:t>
            </a:r>
          </a:p>
          <a:p>
            <a:pPr marL="582613" indent="-514350" eaLnBrk="1" hangingPunct="1">
              <a:buFont typeface="+mj-lt"/>
              <a:buAutoNum type="arabicPeriod"/>
            </a:pPr>
            <a:r>
              <a:rPr lang="he-IL" dirty="0" smtClean="0">
                <a:cs typeface="+mj-cs"/>
              </a:rPr>
              <a:t>מרכיב </a:t>
            </a:r>
            <a:r>
              <a:rPr lang="he-IL" dirty="0">
                <a:cs typeface="+mj-cs"/>
              </a:rPr>
              <a:t>תמיכתי		</a:t>
            </a:r>
            <a:endParaRPr lang="he-IL" b="1" dirty="0">
              <a:cs typeface="+mj-cs"/>
            </a:endParaRPr>
          </a:p>
          <a:p>
            <a:pPr marL="582613" indent="-514350" eaLnBrk="1" hangingPunct="1">
              <a:buFont typeface="+mj-lt"/>
              <a:buAutoNum type="arabicPeriod"/>
            </a:pPr>
            <a:r>
              <a:rPr lang="he-IL" dirty="0">
                <a:cs typeface="+mj-cs"/>
              </a:rPr>
              <a:t>מרכיב הזמן		</a:t>
            </a:r>
            <a:endParaRPr lang="he-IL" b="1" dirty="0">
              <a:cs typeface="+mj-cs"/>
            </a:endParaRPr>
          </a:p>
          <a:p>
            <a:pPr marL="582613" indent="-514350" eaLnBrk="1" hangingPunct="1">
              <a:buFont typeface="+mj-lt"/>
              <a:buAutoNum type="arabicPeriod"/>
            </a:pPr>
            <a:r>
              <a:rPr lang="he-IL" dirty="0">
                <a:cs typeface="+mj-cs"/>
              </a:rPr>
              <a:t>מרכיב היחס לעצמי						</a:t>
            </a:r>
            <a:endParaRPr lang="he-IL" b="1" dirty="0">
              <a:cs typeface="+mj-cs"/>
            </a:endParaRPr>
          </a:p>
          <a:p>
            <a:pPr marL="582613" indent="-514350" eaLnBrk="1" hangingPunct="1">
              <a:buFont typeface="+mj-lt"/>
              <a:buAutoNum type="arabicPeriod"/>
            </a:pPr>
            <a:r>
              <a:rPr lang="he-IL" dirty="0">
                <a:cs typeface="+mj-cs"/>
              </a:rPr>
              <a:t>מרכיב הרגש				</a:t>
            </a:r>
            <a:r>
              <a:rPr lang="he-IL" dirty="0" smtClean="0">
                <a:cs typeface="+mj-cs"/>
              </a:rPr>
              <a:t>	</a:t>
            </a:r>
            <a:r>
              <a:rPr lang="he-IL" dirty="0">
                <a:cs typeface="+mj-cs"/>
              </a:rPr>
              <a:t>		</a:t>
            </a:r>
            <a:endParaRPr lang="he-IL" dirty="0" smtClean="0">
              <a:cs typeface="+mj-cs"/>
            </a:endParaRPr>
          </a:p>
          <a:p>
            <a:pPr marL="525463" indent="-457200" eaLnBrk="1" hangingPunct="1">
              <a:buFont typeface="Wingdings" panose="05000000000000000000" pitchFamily="2" charset="2"/>
              <a:buChar char="Ø"/>
            </a:pPr>
            <a:endParaRPr lang="he-IL" b="1" dirty="0">
              <a:cs typeface="+mj-cs"/>
            </a:endParaRPr>
          </a:p>
          <a:p>
            <a:pPr marL="68263" indent="0" eaLnBrk="1" hangingPunct="1"/>
            <a:endParaRPr lang="he-IL" sz="2400" dirty="0" smtClean="0">
              <a:solidFill>
                <a:schemeClr val="tx1"/>
              </a:solidFill>
              <a:cs typeface="+mj-cs"/>
            </a:endParaRPr>
          </a:p>
          <a:p>
            <a:pPr marL="68263" indent="0" eaLnBrk="1" hangingPunct="1"/>
            <a:r>
              <a:rPr lang="he-IL" sz="2400" dirty="0" smtClean="0">
                <a:solidFill>
                  <a:schemeClr val="tx1"/>
                </a:solidFill>
                <a:cs typeface="+mj-cs"/>
              </a:rPr>
              <a:t>עבודי </a:t>
            </a:r>
            <a:r>
              <a:rPr lang="he-IL" sz="2400" dirty="0">
                <a:solidFill>
                  <a:schemeClr val="tx1"/>
                </a:solidFill>
                <a:cs typeface="+mj-cs"/>
              </a:rPr>
              <a:t>ושפלר, 1998</a:t>
            </a:r>
            <a:endParaRPr lang="he-IL" sz="2400" b="1" dirty="0">
              <a:cs typeface="+mj-cs"/>
            </a:endParaRPr>
          </a:p>
          <a:p>
            <a:pPr marL="525463" indent="-457200" eaLnBrk="1" hangingPunct="1">
              <a:buFont typeface="Wingdings" panose="05000000000000000000" pitchFamily="2" charset="2"/>
              <a:buChar char="Ø"/>
            </a:pPr>
            <a:endParaRPr lang="en-US" dirty="0">
              <a:cs typeface="+mj-cs"/>
            </a:endParaRPr>
          </a:p>
          <a:p>
            <a:pPr marL="525463" indent="-457200">
              <a:buFont typeface="Wingdings" panose="05000000000000000000" pitchFamily="2" charset="2"/>
              <a:buChar char="Ø"/>
            </a:pPr>
            <a:endParaRPr lang="he-IL" dirty="0">
              <a:cs typeface="+mj-cs"/>
            </a:endParaRPr>
          </a:p>
        </p:txBody>
      </p:sp>
      <p:sp>
        <p:nvSpPr>
          <p:cNvPr id="4" name="מציין מיקום של מספר שקופית 3"/>
          <p:cNvSpPr>
            <a:spLocks noGrp="1"/>
          </p:cNvSpPr>
          <p:nvPr>
            <p:ph type="sldNum" sz="quarter" idx="12"/>
          </p:nvPr>
        </p:nvSpPr>
        <p:spPr/>
        <p:txBody>
          <a:bodyPr/>
          <a:lstStyle/>
          <a:p>
            <a:fld id="{ED90CCE5-5E2E-4124-AEE9-E62304411FA9}" type="slidenum">
              <a:rPr lang="he-IL" smtClean="0"/>
              <a:pPr/>
              <a:t>41</a:t>
            </a:fld>
            <a:endParaRPr lang="he-IL" dirty="0"/>
          </a:p>
        </p:txBody>
      </p:sp>
    </p:spTree>
    <p:extLst>
      <p:ext uri="{BB962C8B-B14F-4D97-AF65-F5344CB8AC3E}">
        <p14:creationId xmlns="" xmlns:p14="http://schemas.microsoft.com/office/powerpoint/2010/main" val="23696929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000" dirty="0" smtClean="0">
                <a:latin typeface="David" pitchFamily="34" charset="-79"/>
              </a:rPr>
              <a:t>הסוגיה המרכזית - דוגמא</a:t>
            </a:r>
            <a:endParaRPr lang="he-IL" sz="4000" dirty="0">
              <a:latin typeface="David" pitchFamily="34" charset="-79"/>
            </a:endParaRPr>
          </a:p>
        </p:txBody>
      </p:sp>
      <p:sp>
        <p:nvSpPr>
          <p:cNvPr id="3" name="מציין מיקום תוכן 2"/>
          <p:cNvSpPr>
            <a:spLocks noGrp="1"/>
          </p:cNvSpPr>
          <p:nvPr>
            <p:ph idx="1"/>
          </p:nvPr>
        </p:nvSpPr>
        <p:spPr/>
        <p:txBody>
          <a:bodyPr/>
          <a:lstStyle/>
          <a:p>
            <a:pPr marL="582613" indent="-514350" eaLnBrk="1" hangingPunct="1">
              <a:buFont typeface="+mj-lt"/>
              <a:buAutoNum type="arabicPeriod"/>
            </a:pPr>
            <a:r>
              <a:rPr lang="he-IL" b="1" dirty="0">
                <a:cs typeface="+mj-cs"/>
              </a:rPr>
              <a:t>מרכיב תמיכתי</a:t>
            </a:r>
            <a:r>
              <a:rPr lang="he-IL" dirty="0">
                <a:cs typeface="+mj-cs"/>
              </a:rPr>
              <a:t>	</a:t>
            </a:r>
            <a:r>
              <a:rPr lang="he-IL" dirty="0" smtClean="0">
                <a:cs typeface="+mj-cs"/>
              </a:rPr>
              <a:t>	את </a:t>
            </a:r>
            <a:r>
              <a:rPr lang="he-IL" dirty="0">
                <a:cs typeface="+mj-cs"/>
              </a:rPr>
              <a:t>אישה עם כוחות</a:t>
            </a:r>
            <a:endParaRPr lang="he-IL" b="1" dirty="0">
              <a:cs typeface="+mj-cs"/>
            </a:endParaRPr>
          </a:p>
          <a:p>
            <a:pPr marL="582613" indent="-514350" eaLnBrk="1" hangingPunct="1">
              <a:buFont typeface="+mj-lt"/>
              <a:buAutoNum type="arabicPeriod"/>
            </a:pPr>
            <a:r>
              <a:rPr lang="he-IL" b="1" dirty="0">
                <a:cs typeface="+mj-cs"/>
              </a:rPr>
              <a:t>מרכיב הזמן</a:t>
            </a:r>
            <a:r>
              <a:rPr lang="he-IL" dirty="0">
                <a:cs typeface="+mj-cs"/>
              </a:rPr>
              <a:t>		</a:t>
            </a:r>
            <a:r>
              <a:rPr lang="he-IL" dirty="0" smtClean="0">
                <a:cs typeface="+mj-cs"/>
              </a:rPr>
              <a:t>	אבל </a:t>
            </a:r>
            <a:r>
              <a:rPr lang="he-IL" dirty="0">
                <a:cs typeface="+mj-cs"/>
              </a:rPr>
              <a:t>כעת ולאורך חייך</a:t>
            </a:r>
            <a:endParaRPr lang="he-IL" b="1" dirty="0">
              <a:cs typeface="+mj-cs"/>
            </a:endParaRPr>
          </a:p>
          <a:p>
            <a:pPr marL="582613" indent="-514350" eaLnBrk="1" hangingPunct="1">
              <a:buFont typeface="+mj-lt"/>
              <a:buAutoNum type="arabicPeriod"/>
            </a:pPr>
            <a:r>
              <a:rPr lang="he-IL" b="1" dirty="0">
                <a:cs typeface="+mj-cs"/>
              </a:rPr>
              <a:t>מרכיב היחס לעצמי</a:t>
            </a:r>
            <a:r>
              <a:rPr lang="he-IL" dirty="0">
                <a:cs typeface="+mj-cs"/>
              </a:rPr>
              <a:t>	</a:t>
            </a:r>
            <a:r>
              <a:rPr lang="he-IL" dirty="0" smtClean="0">
                <a:cs typeface="+mj-cs"/>
              </a:rPr>
              <a:t>	את </a:t>
            </a:r>
            <a:r>
              <a:rPr lang="he-IL" dirty="0">
                <a:cs typeface="+mj-cs"/>
              </a:rPr>
              <a:t>חשה שאינך זוכה 					</a:t>
            </a:r>
            <a:r>
              <a:rPr lang="he-IL" dirty="0" smtClean="0">
                <a:cs typeface="+mj-cs"/>
              </a:rPr>
              <a:t>	להערכה </a:t>
            </a:r>
            <a:r>
              <a:rPr lang="he-IL" dirty="0">
                <a:cs typeface="+mj-cs"/>
              </a:rPr>
              <a:t>על מאמצייך</a:t>
            </a:r>
            <a:endParaRPr lang="he-IL" b="1" dirty="0">
              <a:cs typeface="+mj-cs"/>
            </a:endParaRPr>
          </a:p>
          <a:p>
            <a:pPr marL="582613" indent="-514350" eaLnBrk="1" hangingPunct="1">
              <a:buFont typeface="+mj-lt"/>
              <a:buAutoNum type="arabicPeriod"/>
            </a:pPr>
            <a:r>
              <a:rPr lang="he-IL" b="1" dirty="0">
                <a:cs typeface="+mj-cs"/>
              </a:rPr>
              <a:t>מרכיב הרגש</a:t>
            </a:r>
            <a:r>
              <a:rPr lang="he-IL" dirty="0">
                <a:cs typeface="+mj-cs"/>
              </a:rPr>
              <a:t>		</a:t>
            </a:r>
            <a:r>
              <a:rPr lang="he-IL" dirty="0" smtClean="0">
                <a:cs typeface="+mj-cs"/>
              </a:rPr>
              <a:t>	לכן </a:t>
            </a:r>
            <a:r>
              <a:rPr lang="he-IL" dirty="0">
                <a:cs typeface="+mj-cs"/>
              </a:rPr>
              <a:t>את מרגישה ותמיד 		</a:t>
            </a:r>
            <a:r>
              <a:rPr lang="he-IL" dirty="0" smtClean="0">
                <a:cs typeface="+mj-cs"/>
              </a:rPr>
              <a:t>	</a:t>
            </a:r>
            <a:r>
              <a:rPr lang="he-IL" dirty="0">
                <a:cs typeface="+mj-cs"/>
              </a:rPr>
              <a:t>		        </a:t>
            </a:r>
            <a:r>
              <a:rPr lang="he-IL" dirty="0" smtClean="0">
                <a:cs typeface="+mj-cs"/>
              </a:rPr>
              <a:t> הרגשת </a:t>
            </a:r>
            <a:r>
              <a:rPr lang="he-IL" dirty="0">
                <a:cs typeface="+mj-cs"/>
              </a:rPr>
              <a:t>מרירה וכועסת  </a:t>
            </a:r>
            <a:endParaRPr lang="he-IL" dirty="0" smtClean="0">
              <a:cs typeface="+mj-cs"/>
            </a:endParaRPr>
          </a:p>
          <a:p>
            <a:pPr marL="525463" indent="-457200" eaLnBrk="1" hangingPunct="1">
              <a:buFont typeface="Wingdings" panose="05000000000000000000" pitchFamily="2" charset="2"/>
              <a:buChar char="Ø"/>
            </a:pPr>
            <a:endParaRPr lang="he-IL" b="1" dirty="0">
              <a:cs typeface="+mj-cs"/>
            </a:endParaRPr>
          </a:p>
          <a:p>
            <a:pPr marL="68263" indent="0" eaLnBrk="1" hangingPunct="1"/>
            <a:endParaRPr lang="he-IL" sz="2400" dirty="0" smtClean="0">
              <a:solidFill>
                <a:schemeClr val="tx1"/>
              </a:solidFill>
              <a:cs typeface="+mj-cs"/>
            </a:endParaRPr>
          </a:p>
          <a:p>
            <a:pPr marL="68263" indent="0" eaLnBrk="1" hangingPunct="1"/>
            <a:r>
              <a:rPr lang="he-IL" sz="2400" dirty="0" smtClean="0">
                <a:solidFill>
                  <a:schemeClr val="tx1"/>
                </a:solidFill>
                <a:cs typeface="+mj-cs"/>
              </a:rPr>
              <a:t>עבודי </a:t>
            </a:r>
            <a:r>
              <a:rPr lang="he-IL" sz="2400" dirty="0">
                <a:solidFill>
                  <a:schemeClr val="tx1"/>
                </a:solidFill>
                <a:cs typeface="+mj-cs"/>
              </a:rPr>
              <a:t>ושפלר, 1998</a:t>
            </a:r>
            <a:endParaRPr lang="he-IL" sz="2400" b="1" dirty="0">
              <a:cs typeface="+mj-cs"/>
            </a:endParaRPr>
          </a:p>
          <a:p>
            <a:pPr marL="525463" indent="-457200" eaLnBrk="1" hangingPunct="1">
              <a:buFont typeface="Wingdings" panose="05000000000000000000" pitchFamily="2" charset="2"/>
              <a:buChar char="Ø"/>
            </a:pPr>
            <a:endParaRPr lang="en-US" dirty="0">
              <a:cs typeface="+mj-cs"/>
            </a:endParaRPr>
          </a:p>
          <a:p>
            <a:pPr marL="525463" indent="-457200">
              <a:buFont typeface="Wingdings" panose="05000000000000000000" pitchFamily="2" charset="2"/>
              <a:buChar char="Ø"/>
            </a:pPr>
            <a:endParaRPr lang="he-IL" dirty="0">
              <a:cs typeface="+mj-cs"/>
            </a:endParaRPr>
          </a:p>
        </p:txBody>
      </p:sp>
      <p:sp>
        <p:nvSpPr>
          <p:cNvPr id="4" name="מציין מיקום של מספר שקופית 3"/>
          <p:cNvSpPr>
            <a:spLocks noGrp="1"/>
          </p:cNvSpPr>
          <p:nvPr>
            <p:ph type="sldNum" sz="quarter" idx="12"/>
          </p:nvPr>
        </p:nvSpPr>
        <p:spPr/>
        <p:txBody>
          <a:bodyPr/>
          <a:lstStyle/>
          <a:p>
            <a:fld id="{ED90CCE5-5E2E-4124-AEE9-E62304411FA9}" type="slidenum">
              <a:rPr lang="he-IL" smtClean="0"/>
              <a:pPr/>
              <a:t>42</a:t>
            </a:fld>
            <a:endParaRPr lang="he-IL" dirty="0"/>
          </a:p>
        </p:txBody>
      </p:sp>
    </p:spTree>
    <p:extLst>
      <p:ext uri="{BB962C8B-B14F-4D97-AF65-F5344CB8AC3E}">
        <p14:creationId xmlns="" xmlns:p14="http://schemas.microsoft.com/office/powerpoint/2010/main" val="2369692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latin typeface="David" pitchFamily="34" charset="-79"/>
                <a:cs typeface="+mj-cs"/>
              </a:rPr>
              <a:t>תיאור מקרה</a:t>
            </a:r>
            <a:endParaRPr lang="he-IL" dirty="0">
              <a:latin typeface="David" pitchFamily="34" charset="-79"/>
              <a:cs typeface="+mj-cs"/>
            </a:endParaRPr>
          </a:p>
        </p:txBody>
      </p:sp>
      <p:sp>
        <p:nvSpPr>
          <p:cNvPr id="3" name="Content Placeholder 2"/>
          <p:cNvSpPr>
            <a:spLocks noGrp="1"/>
          </p:cNvSpPr>
          <p:nvPr>
            <p:ph idx="1"/>
          </p:nvPr>
        </p:nvSpPr>
        <p:spPr>
          <a:xfrm>
            <a:off x="250825" y="1784350"/>
            <a:ext cx="8641655" cy="4572000"/>
          </a:xfrm>
        </p:spPr>
        <p:txBody>
          <a:bodyPr/>
          <a:lstStyle/>
          <a:p>
            <a:pPr algn="just"/>
            <a:r>
              <a:rPr lang="he-IL" sz="2400" dirty="0" smtClean="0">
                <a:solidFill>
                  <a:schemeClr val="tx1"/>
                </a:solidFill>
              </a:rPr>
              <a:t>שאול בן 35, נשוי ואב ל- 3 ילדים, עובד כמדריך במוסד בטחוני. הופנה לטיפול ע"י רופא המשפחה, שנתיים לאחר תאונת דרכים בה נפגע ומאז יצא משיווי משקלו. הוא דרש לקבל תעודה על מצבו ונכותו שהייתה נחוצה לקביעת המשך העסקתו. עם זאת פחד שבתעודה יכתבו למעשה שהוא נכה, ופחד זה הכניסו למשבר. גם במישור המשפחתי החלו בעיות קשות בינו לבין אשתו, עד שעזב את הבית באופן חלקי. סיפר על כעס רב שהצטבר אצלו עד ש"התפוצץ".</a:t>
            </a:r>
          </a:p>
          <a:p>
            <a:pPr algn="just"/>
            <a:r>
              <a:rPr lang="he-IL" sz="2400" dirty="0" smtClean="0">
                <a:solidFill>
                  <a:schemeClr val="tx1"/>
                </a:solidFill>
              </a:rPr>
              <a:t>בפגישה שנייה הסכים לשתף בעברו (בראשונה סירב).יליד עירק, עלה ארצה כילד. בן שני למשפחה בת 5 ילדים. אביו נפטר כשהיה בן 10 והוא גדל בתנאים כלכליים קשים ביותר במשפחה מסורתית. הוא נשלח למוסד חרדי עד גיל 12 וסבל שם מאוד מהמשמעת הנוקשה ומבדידות. אח"כ עבר מספר פנימיות שונות.</a:t>
            </a:r>
            <a:endParaRPr lang="he-IL" sz="2400" dirty="0">
              <a:solidFill>
                <a:schemeClr val="tx1"/>
              </a:solidFill>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43</a:t>
            </a:fld>
            <a:endParaRPr lang="he-IL" dirty="0"/>
          </a:p>
        </p:txBody>
      </p:sp>
    </p:spTree>
    <p:extLst>
      <p:ext uri="{BB962C8B-B14F-4D97-AF65-F5344CB8AC3E}">
        <p14:creationId xmlns="" xmlns:p14="http://schemas.microsoft.com/office/powerpoint/2010/main" val="4047143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David" pitchFamily="34" charset="-79"/>
              </a:rPr>
              <a:t>תיאור מקרה </a:t>
            </a:r>
            <a:r>
              <a:rPr lang="he-IL" smtClean="0">
                <a:latin typeface="David" pitchFamily="34" charset="-79"/>
              </a:rPr>
              <a:t>- המשך</a:t>
            </a:r>
            <a:endParaRPr lang="he-IL" dirty="0"/>
          </a:p>
        </p:txBody>
      </p:sp>
      <p:sp>
        <p:nvSpPr>
          <p:cNvPr id="3" name="מציין מיקום תוכן 2"/>
          <p:cNvSpPr>
            <a:spLocks noGrp="1"/>
          </p:cNvSpPr>
          <p:nvPr>
            <p:ph idx="1"/>
          </p:nvPr>
        </p:nvSpPr>
        <p:spPr/>
        <p:txBody>
          <a:bodyPr/>
          <a:lstStyle/>
          <a:p>
            <a:r>
              <a:rPr lang="he-IL" sz="2400" dirty="0" smtClean="0">
                <a:solidFill>
                  <a:schemeClr val="tx1"/>
                </a:solidFill>
              </a:rPr>
              <a:t>בגיל 18 התגייס לצבא ושירת ביחידה קרבית. לאחר 10 חודשים נפצע, שירת עוד 10 חודשים ושוחרר קודם זמנו. עבד בעבודות שונות, אך הרגיש רע מאוד שלא שירת בצבא, כי חלק גדול מחבריו נפגע במלחמות. סיים קורס מסגרות אך מעולם לא עסק בתחום זה. בגיל 24 התחתן והחל בעבודתו הנוכחית (עובד בתפקיד מיוחד ומסוכן). התאונה הייתה בשבילו "שבר", המתח עבר הביתה והזיק לחיי הנישואין. </a:t>
            </a:r>
          </a:p>
          <a:p>
            <a:endParaRPr lang="he-IL" sz="2400" dirty="0">
              <a:solidFill>
                <a:schemeClr val="tx1"/>
              </a:solidFill>
            </a:endParaRPr>
          </a:p>
          <a:p>
            <a:pPr>
              <a:buFont typeface="Arial" panose="020B0604020202020204" pitchFamily="34" charset="0"/>
              <a:buChar char="•"/>
            </a:pPr>
            <a:r>
              <a:rPr lang="he-IL" sz="2400" dirty="0" smtClean="0">
                <a:solidFill>
                  <a:schemeClr val="tx1"/>
                </a:solidFill>
              </a:rPr>
              <a:t>הציעו מוקד הטיפולי/הסוגיה המרכזית</a:t>
            </a:r>
          </a:p>
          <a:p>
            <a:pPr>
              <a:buFont typeface="Arial" panose="020B0604020202020204" pitchFamily="34" charset="0"/>
              <a:buChar char="•"/>
            </a:pPr>
            <a:r>
              <a:rPr lang="he-IL" sz="2400" dirty="0" smtClean="0">
                <a:solidFill>
                  <a:schemeClr val="tx1"/>
                </a:solidFill>
              </a:rPr>
              <a:t>הביאו דוגמאות להתערבויות / טכניקות טיפוליות</a:t>
            </a:r>
            <a:endParaRPr lang="he-IL" sz="2400" dirty="0">
              <a:solidFill>
                <a:schemeClr val="tx1"/>
              </a:solidFill>
            </a:endParaRPr>
          </a:p>
        </p:txBody>
      </p:sp>
      <p:sp>
        <p:nvSpPr>
          <p:cNvPr id="4" name="מציין מיקום של מספר שקופית 3"/>
          <p:cNvSpPr>
            <a:spLocks noGrp="1"/>
          </p:cNvSpPr>
          <p:nvPr>
            <p:ph type="sldNum" sz="quarter" idx="12"/>
          </p:nvPr>
        </p:nvSpPr>
        <p:spPr/>
        <p:txBody>
          <a:bodyPr/>
          <a:lstStyle/>
          <a:p>
            <a:fld id="{ED90CCE5-5E2E-4124-AEE9-E62304411FA9}" type="slidenum">
              <a:rPr lang="he-IL" smtClean="0"/>
              <a:pPr/>
              <a:t>44</a:t>
            </a:fld>
            <a:endParaRPr lang="he-IL" dirty="0"/>
          </a:p>
        </p:txBody>
      </p:sp>
    </p:spTree>
    <p:extLst>
      <p:ext uri="{BB962C8B-B14F-4D97-AF65-F5344CB8AC3E}">
        <p14:creationId xmlns="" xmlns:p14="http://schemas.microsoft.com/office/powerpoint/2010/main" val="3338109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90CCE5-5E2E-4124-AEE9-E62304411FA9}" type="slidenum">
              <a:rPr lang="he-IL" smtClean="0"/>
              <a:pPr/>
              <a:t>45</a:t>
            </a:fld>
            <a:endParaRPr lang="he-IL" dirty="0"/>
          </a:p>
        </p:txBody>
      </p:sp>
      <p:pic>
        <p:nvPicPr>
          <p:cNvPr id="5" name="Picture 2" descr="http://i43.tower.com/images/mm109283020/casebook-in-time-limited-psychotherapy-james-mann-paperback-cover-art.jpg"/>
          <p:cNvPicPr>
            <a:picLocks noGrp="1" noChangeAspect="1" noChangeArrowheads="1"/>
          </p:cNvPicPr>
          <p:nvPr>
            <p:ph idx="1"/>
          </p:nvPr>
        </p:nvPicPr>
        <p:blipFill>
          <a:blip r:embed="rId2" cstate="print"/>
          <a:srcRect/>
          <a:stretch>
            <a:fillRect/>
          </a:stretch>
        </p:blipFill>
        <p:spPr bwMode="auto">
          <a:xfrm>
            <a:off x="2267744" y="620688"/>
            <a:ext cx="4752528" cy="5760640"/>
          </a:xfrm>
          <a:prstGeom prst="rect">
            <a:avLst/>
          </a:prstGeom>
          <a:noFill/>
        </p:spPr>
      </p:pic>
    </p:spTree>
    <p:extLst>
      <p:ext uri="{BB962C8B-B14F-4D97-AF65-F5344CB8AC3E}">
        <p14:creationId xmlns="" xmlns:p14="http://schemas.microsoft.com/office/powerpoint/2010/main" val="310844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he-IL" dirty="0" smtClean="0"/>
              <a:t>שני סוגים של משבר</a:t>
            </a:r>
          </a:p>
          <a:p>
            <a:r>
              <a:rPr lang="he-IL" dirty="0" smtClean="0"/>
              <a:t>ההיבט הבינאישי</a:t>
            </a:r>
          </a:p>
          <a:p>
            <a:r>
              <a:rPr lang="he-IL" dirty="0" smtClean="0"/>
              <a:t>מה עושים?</a:t>
            </a:r>
          </a:p>
          <a:p>
            <a:r>
              <a:rPr lang="he-IL" dirty="0" smtClean="0"/>
              <a:t>תיאור מקרה</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46</a:t>
            </a:fld>
            <a:endParaRPr lang="he-IL" dirty="0"/>
          </a:p>
        </p:txBody>
      </p:sp>
      <p:sp>
        <p:nvSpPr>
          <p:cNvPr id="5" name="Title 4"/>
          <p:cNvSpPr>
            <a:spLocks noGrp="1"/>
          </p:cNvSpPr>
          <p:nvPr>
            <p:ph type="title"/>
          </p:nvPr>
        </p:nvSpPr>
        <p:spPr/>
        <p:txBody>
          <a:bodyPr/>
          <a:lstStyle/>
          <a:p>
            <a:r>
              <a:rPr lang="he-IL" dirty="0" smtClean="0"/>
              <a:t>טיפול במשבר, ההיבט הבינאישי</a:t>
            </a:r>
            <a:endParaRPr lang="he-IL"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smtClean="0">
                <a:cs typeface="+mj-cs"/>
              </a:rPr>
              <a:t>שני סוגים של משבר</a:t>
            </a:r>
            <a:endParaRPr lang="he-IL" sz="4000" dirty="0">
              <a:cs typeface="+mj-cs"/>
            </a:endParaRPr>
          </a:p>
        </p:txBody>
      </p:sp>
      <p:sp>
        <p:nvSpPr>
          <p:cNvPr id="3" name="Content Placeholder 2"/>
          <p:cNvSpPr>
            <a:spLocks noGrp="1"/>
          </p:cNvSpPr>
          <p:nvPr>
            <p:ph idx="1"/>
          </p:nvPr>
        </p:nvSpPr>
        <p:spPr/>
        <p:txBody>
          <a:bodyPr/>
          <a:lstStyle/>
          <a:p>
            <a:pPr marL="561975" lvl="1" indent="-457200">
              <a:buFont typeface="Wingdings" pitchFamily="2" charset="2"/>
              <a:buChar char="Ø"/>
            </a:pPr>
            <a:r>
              <a:rPr lang="he-IL" dirty="0" smtClean="0">
                <a:cs typeface="+mj-cs"/>
              </a:rPr>
              <a:t>מצבי חוסר תפקוד ומצוקה בקרב הסובלים ממבנים תוך-נפשיים פתולוגיים, שנוצרו במהלך התפתחותם מתוך יחסי גומלין בין תורשה וסביבה.</a:t>
            </a:r>
          </a:p>
          <a:p>
            <a:pPr marL="561975" lvl="1" indent="-457200">
              <a:buFont typeface="Wingdings" pitchFamily="2" charset="2"/>
              <a:buChar char="Ø"/>
            </a:pPr>
            <a:r>
              <a:rPr lang="he-IL" dirty="0" smtClean="0">
                <a:cs typeface="+mj-cs"/>
              </a:rPr>
              <a:t>היווצרות משבר על רקע מעברי חיים (ילדות, ילדות מאוחרת, בשלות מינית והתבגרות, גיל המעבר, זקנה ומוות)</a:t>
            </a:r>
          </a:p>
          <a:p>
            <a:pPr marL="835025" lvl="2" indent="-457200">
              <a:buFont typeface="Wingdings" pitchFamily="2" charset="2"/>
              <a:buChar char="Ø"/>
            </a:pPr>
            <a:endParaRPr lang="he-IL" dirty="0">
              <a:cs typeface="+mj-cs"/>
            </a:endParaRPr>
          </a:p>
          <a:p>
            <a:pPr marL="835025" lvl="2" indent="-457200">
              <a:buFont typeface="Wingdings" pitchFamily="2" charset="2"/>
              <a:buChar char="Ø"/>
            </a:pPr>
            <a:endParaRPr lang="he-IL" dirty="0" smtClean="0">
              <a:cs typeface="+mj-cs"/>
            </a:endParaRPr>
          </a:p>
          <a:p>
            <a:pPr marL="835025" lvl="2" indent="-457200">
              <a:buFont typeface="Wingdings" pitchFamily="2" charset="2"/>
              <a:buChar char="Ø"/>
            </a:pPr>
            <a:endParaRPr lang="he-IL" dirty="0">
              <a:cs typeface="+mj-cs"/>
            </a:endParaRPr>
          </a:p>
          <a:p>
            <a:pPr marL="104775" lvl="1" indent="0">
              <a:buNone/>
            </a:pPr>
            <a:r>
              <a:rPr lang="he-IL" sz="2400" dirty="0" smtClean="0">
                <a:cs typeface="+mj-cs"/>
              </a:rPr>
              <a:t>ירושלמי, 2009</a:t>
            </a:r>
          </a:p>
          <a:p>
            <a:pPr marL="68263" indent="0"/>
            <a:r>
              <a:rPr lang="he-IL" dirty="0" smtClean="0">
                <a:cs typeface="+mj-cs"/>
              </a:rPr>
              <a:t> </a:t>
            </a:r>
            <a:endParaRPr lang="he-IL" dirty="0">
              <a:cs typeface="+mj-cs"/>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47</a:t>
            </a:fld>
            <a:endParaRPr lang="he-IL" dirty="0"/>
          </a:p>
        </p:txBody>
      </p:sp>
    </p:spTree>
    <p:extLst>
      <p:ext uri="{BB962C8B-B14F-4D97-AF65-F5344CB8AC3E}">
        <p14:creationId xmlns="" xmlns:p14="http://schemas.microsoft.com/office/powerpoint/2010/main" val="957541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ההיבט הבינאישי במשבר</a:t>
            </a:r>
            <a:endParaRPr lang="he-IL" dirty="0"/>
          </a:p>
        </p:txBody>
      </p:sp>
      <p:sp>
        <p:nvSpPr>
          <p:cNvPr id="3" name="Content Placeholder 2"/>
          <p:cNvSpPr>
            <a:spLocks noGrp="1"/>
          </p:cNvSpPr>
          <p:nvPr>
            <p:ph idx="1"/>
          </p:nvPr>
        </p:nvSpPr>
        <p:spPr/>
        <p:txBody>
          <a:bodyPr/>
          <a:lstStyle/>
          <a:p>
            <a:pPr lvl="1"/>
            <a:r>
              <a:rPr lang="he-IL" dirty="0" smtClean="0"/>
              <a:t>למשבר יש היבטים בינאישיים עם השפעות הדדיות בין אנשים החווים אותו ובין אלו הנמצאים בסביבתם הקרובה</a:t>
            </a:r>
          </a:p>
          <a:p>
            <a:pPr lvl="1"/>
            <a:r>
              <a:rPr lang="he-IL" dirty="0" smtClean="0"/>
              <a:t>חלק מתגובותיהם ופעילותיהם של החווים משבר מיוחס ל"הפעלות" המבטאות משאלות, פנטזיות וצרכים של הסובבים אותם.</a:t>
            </a:r>
          </a:p>
          <a:p>
            <a:pPr lvl="2"/>
            <a:r>
              <a:rPr lang="he-IL" dirty="0" smtClean="0"/>
              <a:t>הפעלה (</a:t>
            </a:r>
            <a:r>
              <a:rPr lang="en-US" dirty="0" smtClean="0"/>
              <a:t>enactment</a:t>
            </a:r>
            <a:r>
              <a:rPr lang="he-IL" dirty="0" smtClean="0"/>
              <a:t>) – מהווה סוג של הגנה פסיכולוגית בה האדם מחצין או משליך על אחרים בסביבתו היבטים </a:t>
            </a:r>
            <a:r>
              <a:rPr lang="he-IL" dirty="0" err="1" smtClean="0"/>
              <a:t>מנטליים</a:t>
            </a:r>
            <a:r>
              <a:rPr lang="he-IL" dirty="0" smtClean="0"/>
              <a:t> מנותקים</a:t>
            </a:r>
          </a:p>
          <a:p>
            <a:pPr lvl="2"/>
            <a:r>
              <a:rPr lang="he-IL" dirty="0" smtClean="0"/>
              <a:t>הפעלות מתקיימות בין המטופל לסביבתו בשני הכיוונים</a:t>
            </a:r>
          </a:p>
          <a:p>
            <a:endParaRPr lang="he-IL" dirty="0" smtClean="0"/>
          </a:p>
          <a:p>
            <a:pPr lvl="1">
              <a:buNone/>
            </a:pPr>
            <a:r>
              <a:rPr lang="he-IL" sz="2000" dirty="0" smtClean="0">
                <a:solidFill>
                  <a:schemeClr val="tx1"/>
                </a:solidFill>
              </a:rPr>
              <a:t>ירושלמי, 2009</a:t>
            </a:r>
          </a:p>
          <a:p>
            <a:endParaRPr lang="he-IL" dirty="0" smtClean="0"/>
          </a:p>
          <a:p>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48</a:t>
            </a:fld>
            <a:endParaRPr lang="he-IL"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smtClean="0"/>
              <a:t>טיפול קצר מועד במשבר: מה עושים?</a:t>
            </a:r>
            <a:endParaRPr lang="he-IL" sz="4000" dirty="0">
              <a:cs typeface="+mj-cs"/>
            </a:endParaRPr>
          </a:p>
        </p:txBody>
      </p:sp>
      <p:sp>
        <p:nvSpPr>
          <p:cNvPr id="3" name="Content Placeholder 2"/>
          <p:cNvSpPr>
            <a:spLocks noGrp="1"/>
          </p:cNvSpPr>
          <p:nvPr>
            <p:ph idx="1"/>
          </p:nvPr>
        </p:nvSpPr>
        <p:spPr>
          <a:xfrm>
            <a:off x="250825" y="1426464"/>
            <a:ext cx="8435975" cy="4954864"/>
          </a:xfrm>
        </p:spPr>
        <p:txBody>
          <a:bodyPr/>
          <a:lstStyle/>
          <a:p>
            <a:pPr marL="525463" indent="-457200">
              <a:buFont typeface="Wingdings" pitchFamily="2" charset="2"/>
              <a:buChar char="Ø"/>
            </a:pPr>
            <a:r>
              <a:rPr lang="he-IL" dirty="0" smtClean="0">
                <a:cs typeface="+mj-cs"/>
              </a:rPr>
              <a:t>למקד את הקשר על הבעיות המיוחדות של המטופל באינטראקציות הבינאישיות וללמוד אותן היטב</a:t>
            </a:r>
          </a:p>
          <a:p>
            <a:pPr marL="525463" indent="-457200">
              <a:buFont typeface="Wingdings" pitchFamily="2" charset="2"/>
              <a:buChar char="Ø"/>
            </a:pPr>
            <a:r>
              <a:rPr lang="he-IL" dirty="0" smtClean="0">
                <a:cs typeface="+mj-cs"/>
              </a:rPr>
              <a:t>לאסוף אינפורמציה מהירה על המצב המיוחד, מבנה האישיות, יכולת ההסתגלות, מבנה המשפחה וניסיונות טיפול קודמים</a:t>
            </a:r>
          </a:p>
          <a:p>
            <a:pPr marL="525463" indent="-457200">
              <a:buFont typeface="Wingdings" pitchFamily="2" charset="2"/>
              <a:buChar char="Ø"/>
            </a:pPr>
            <a:r>
              <a:rPr lang="he-IL" dirty="0" smtClean="0">
                <a:cs typeface="+mj-cs"/>
              </a:rPr>
              <a:t>להוריד חרדה ולקדם הבנה ומתן לגיטימציה לתגובות המתרחשות בעת משבר</a:t>
            </a:r>
          </a:p>
          <a:p>
            <a:pPr marL="525463" indent="-457200">
              <a:buFont typeface="Wingdings" pitchFamily="2" charset="2"/>
              <a:buChar char="Ø"/>
            </a:pPr>
            <a:r>
              <a:rPr lang="he-IL" dirty="0" smtClean="0">
                <a:cs typeface="+mj-cs"/>
              </a:rPr>
              <a:t>לתאר את הקשר במושגים המובנים לאדם</a:t>
            </a:r>
          </a:p>
          <a:p>
            <a:pPr marL="68263" lvl="1" indent="0">
              <a:spcBef>
                <a:spcPts val="700"/>
              </a:spcBef>
              <a:buClr>
                <a:schemeClr val="tx2"/>
              </a:buClr>
              <a:buSzPct val="95000"/>
              <a:buNone/>
            </a:pPr>
            <a:endParaRPr lang="he-IL" sz="2000" dirty="0" smtClean="0"/>
          </a:p>
          <a:p>
            <a:pPr marL="68263" lvl="1" indent="0">
              <a:spcBef>
                <a:spcPts val="700"/>
              </a:spcBef>
              <a:buClr>
                <a:schemeClr val="tx2"/>
              </a:buClr>
              <a:buSzPct val="95000"/>
              <a:buNone/>
            </a:pPr>
            <a:r>
              <a:rPr lang="he-IL" sz="2000" dirty="0" smtClean="0"/>
              <a:t>ירושלמי, 2009</a:t>
            </a:r>
          </a:p>
          <a:p>
            <a:pPr marL="68263" indent="0"/>
            <a:endParaRPr lang="he-IL" dirty="0" smtClean="0">
              <a:cs typeface="+mj-cs"/>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49</a:t>
            </a:fld>
            <a:endParaRPr lang="he-IL" dirty="0"/>
          </a:p>
        </p:txBody>
      </p:sp>
    </p:spTree>
    <p:extLst>
      <p:ext uri="{BB962C8B-B14F-4D97-AF65-F5344CB8AC3E}">
        <p14:creationId xmlns="" xmlns:p14="http://schemas.microsoft.com/office/powerpoint/2010/main" val="2996085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cs typeface="+mn-cs"/>
              </a:rPr>
              <a:t>מטרות ותכנים</a:t>
            </a:r>
            <a:endParaRPr lang="he-IL" dirty="0">
              <a:cs typeface="+mn-cs"/>
            </a:endParaRPr>
          </a:p>
        </p:txBody>
      </p:sp>
      <p:sp>
        <p:nvSpPr>
          <p:cNvPr id="3" name="Content Placeholder 2"/>
          <p:cNvSpPr>
            <a:spLocks noGrp="1"/>
          </p:cNvSpPr>
          <p:nvPr>
            <p:ph idx="1"/>
          </p:nvPr>
        </p:nvSpPr>
        <p:spPr/>
        <p:txBody>
          <a:bodyPr>
            <a:normAutofit/>
          </a:bodyPr>
          <a:lstStyle/>
          <a:p>
            <a:pPr>
              <a:buNone/>
            </a:pPr>
            <a:r>
              <a:rPr lang="he-IL" b="1" dirty="0" smtClean="0">
                <a:cs typeface="+mn-cs"/>
              </a:rPr>
              <a:t>א. מטרות הקורס </a:t>
            </a:r>
            <a:endParaRPr lang="en-US" dirty="0" smtClean="0">
              <a:cs typeface="+mn-cs"/>
            </a:endParaRPr>
          </a:p>
          <a:p>
            <a:pPr lvl="1"/>
            <a:r>
              <a:rPr lang="he-IL" sz="2400" dirty="0" smtClean="0"/>
              <a:t>למידה בסיסית של מושגים ושיטות התערבות של טיפול דינמי קצר מועד</a:t>
            </a:r>
          </a:p>
          <a:p>
            <a:pPr lvl="1"/>
            <a:r>
              <a:rPr lang="he-IL" sz="2400" dirty="0" smtClean="0"/>
              <a:t>למידה בסיסית של מושגים ושיטות התערבות של טיפול התנהגותי-קוגניטיבי</a:t>
            </a:r>
          </a:p>
          <a:p>
            <a:pPr lvl="1"/>
            <a:r>
              <a:rPr lang="he-IL" sz="2400" dirty="0" smtClean="0"/>
              <a:t>למידה בסיסית של עקרונות הטיפול הקצר בדרכים אלטרנטיביות     וסוגיות אתיות</a:t>
            </a:r>
          </a:p>
          <a:p>
            <a:pPr>
              <a:buNone/>
            </a:pPr>
            <a:endParaRPr lang="en-US" dirty="0" smtClean="0">
              <a:cs typeface="+mn-cs"/>
            </a:endParaRPr>
          </a:p>
        </p:txBody>
      </p:sp>
      <p:sp>
        <p:nvSpPr>
          <p:cNvPr id="4" name="Slide Number Placeholder 3"/>
          <p:cNvSpPr>
            <a:spLocks noGrp="1"/>
          </p:cNvSpPr>
          <p:nvPr>
            <p:ph type="sldNum" sz="quarter" idx="12"/>
          </p:nvPr>
        </p:nvSpPr>
        <p:spPr/>
        <p:txBody>
          <a:bodyPr/>
          <a:lstStyle/>
          <a:p>
            <a:fld id="{1590D9F2-4194-46D2-9071-07E31CEB1804}" type="slidenum">
              <a:rPr lang="he-IL" smtClean="0"/>
              <a:pPr/>
              <a:t>5</a:t>
            </a:fld>
            <a:endParaRPr lang="he-IL"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תיאור מקרה: הפעלות</a:t>
            </a:r>
            <a:endParaRPr lang="he-IL" dirty="0"/>
          </a:p>
        </p:txBody>
      </p:sp>
      <p:sp>
        <p:nvSpPr>
          <p:cNvPr id="3" name="Content Placeholder 2"/>
          <p:cNvSpPr>
            <a:spLocks noGrp="1"/>
          </p:cNvSpPr>
          <p:nvPr>
            <p:ph idx="1"/>
          </p:nvPr>
        </p:nvSpPr>
        <p:spPr/>
        <p:txBody>
          <a:bodyPr/>
          <a:lstStyle/>
          <a:p>
            <a:pPr marL="87313" lvl="1" indent="-4763">
              <a:buNone/>
            </a:pPr>
            <a:r>
              <a:rPr lang="he-IL" dirty="0" smtClean="0"/>
              <a:t>אילנה, בת 24, נשואה שלוש שנים ואם לשתי בנות. בעת פנייתה לטיפול היא מספרת שמתחילת הנישואין יש מריבות בין בני הזוג. לפני שבוע היה ריב סוער ביניהם והיא חזרה עם הבנות לבית הוריה. היא מוסיפה שהיא הבת הקטנה בבית. הוריה אקדמאיים והאחיות שלה מוצלחות מאד. תמיד אומרים לה מה לעשות, "כאילו היא תינוקת". בעצם זה קורה גם עם בעלה. היא שואלת אותו מה צריך לעשות ואז הוא מסביר לה ובסוף פעמים רבות הוא לא מרוצה ממנה. הוריה כבר אמרו לה שהיא צריכה לחזור אליו. היא לא יודעת מה לעשות ומבקשת הכוונה.</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50</a:t>
            </a:fld>
            <a:endParaRPr lang="he-IL"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90CCE5-5E2E-4124-AEE9-E62304411FA9}" type="slidenum">
              <a:rPr lang="he-IL" smtClean="0"/>
              <a:pPr/>
              <a:t>51</a:t>
            </a:fld>
            <a:endParaRPr lang="he-IL" dirty="0"/>
          </a:p>
        </p:txBody>
      </p:sp>
      <p:pic>
        <p:nvPicPr>
          <p:cNvPr id="1026" name="Picture 2" descr="http://www.sullivancenterforchildren.com/images/family.jpg"/>
          <p:cNvPicPr>
            <a:picLocks noChangeAspect="1" noChangeArrowheads="1"/>
          </p:cNvPicPr>
          <p:nvPr/>
        </p:nvPicPr>
        <p:blipFill>
          <a:blip r:embed="rId2" cstate="print"/>
          <a:srcRect/>
          <a:stretch>
            <a:fillRect/>
          </a:stretch>
        </p:blipFill>
        <p:spPr bwMode="auto">
          <a:xfrm>
            <a:off x="1763688" y="1412776"/>
            <a:ext cx="5624022" cy="374441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e-IL" dirty="0" smtClean="0"/>
          </a:p>
          <a:p>
            <a:r>
              <a:rPr lang="he-IL" dirty="0" smtClean="0"/>
              <a:t>רעיון כללי</a:t>
            </a:r>
          </a:p>
          <a:p>
            <a:r>
              <a:rPr lang="he-IL" dirty="0" smtClean="0"/>
              <a:t>המשולש הבינאישי</a:t>
            </a:r>
          </a:p>
          <a:p>
            <a:r>
              <a:rPr lang="he-IL" dirty="0" smtClean="0"/>
              <a:t>מטרות</a:t>
            </a:r>
          </a:p>
          <a:p>
            <a:r>
              <a:rPr lang="he-IL" dirty="0" smtClean="0"/>
              <a:t>שיטת עבודה</a:t>
            </a:r>
          </a:p>
          <a:p>
            <a:r>
              <a:rPr lang="he-IL" dirty="0" smtClean="0"/>
              <a:t>תיאור מקרה</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52</a:t>
            </a:fld>
            <a:endParaRPr lang="he-IL" dirty="0"/>
          </a:p>
        </p:txBody>
      </p:sp>
      <p:sp>
        <p:nvSpPr>
          <p:cNvPr id="2" name="Title 1"/>
          <p:cNvSpPr>
            <a:spLocks noGrp="1"/>
          </p:cNvSpPr>
          <p:nvPr>
            <p:ph type="title"/>
          </p:nvPr>
        </p:nvSpPr>
        <p:spPr/>
        <p:txBody>
          <a:bodyPr/>
          <a:lstStyle/>
          <a:p>
            <a:r>
              <a:rPr lang="he-IL" dirty="0" smtClean="0"/>
              <a:t>טיפול דינמי בינאישי</a:t>
            </a:r>
            <a:br>
              <a:rPr lang="he-IL" dirty="0" smtClean="0"/>
            </a:br>
            <a:r>
              <a:rPr lang="en-US" sz="3200" dirty="0" smtClean="0"/>
              <a:t>Interpersonal Psychotherapy</a:t>
            </a:r>
            <a:endParaRPr lang="he-IL" sz="3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e-IL" smtClean="0"/>
              <a:t>טיפול בינאישי: רעיון כללי</a:t>
            </a:r>
            <a:endParaRPr lang="he-IL" dirty="0"/>
          </a:p>
        </p:txBody>
      </p:sp>
      <p:sp>
        <p:nvSpPr>
          <p:cNvPr id="6" name="Content Placeholder 5"/>
          <p:cNvSpPr>
            <a:spLocks noGrp="1"/>
          </p:cNvSpPr>
          <p:nvPr>
            <p:ph idx="1"/>
          </p:nvPr>
        </p:nvSpPr>
        <p:spPr/>
        <p:txBody>
          <a:bodyPr/>
          <a:lstStyle/>
          <a:p>
            <a:pPr lvl="1"/>
            <a:r>
              <a:rPr lang="he-IL" dirty="0" smtClean="0"/>
              <a:t>פסיכותרפיה בינאישית (</a:t>
            </a:r>
            <a:r>
              <a:rPr lang="en-US" dirty="0" smtClean="0"/>
              <a:t>ITP</a:t>
            </a:r>
            <a:r>
              <a:rPr lang="he-IL" dirty="0" smtClean="0"/>
              <a:t>) הינה טיפול קצר מועד וממוקד (10-20 פגישות) המתבסס על מחקר</a:t>
            </a:r>
          </a:p>
          <a:p>
            <a:pPr lvl="1"/>
            <a:r>
              <a:rPr lang="he-IL" dirty="0" smtClean="0"/>
              <a:t>השיטה נחקרה ונמצאה יעילה בשורה של הפרעות פסיכיאטריות</a:t>
            </a:r>
          </a:p>
          <a:p>
            <a:pPr lvl="2"/>
            <a:r>
              <a:rPr lang="he-IL" dirty="0" smtClean="0"/>
              <a:t>לרבות מצבי בדיכאון, דיכאון אחרי לידה, </a:t>
            </a:r>
            <a:r>
              <a:rPr lang="he-IL" dirty="0" err="1" smtClean="0"/>
              <a:t>דיסטימיה</a:t>
            </a:r>
            <a:r>
              <a:rPr lang="he-IL" dirty="0" smtClean="0"/>
              <a:t>, בולימיה </a:t>
            </a:r>
            <a:r>
              <a:rPr lang="he-IL" dirty="0" err="1" smtClean="0"/>
              <a:t>נרבוזה</a:t>
            </a:r>
            <a:r>
              <a:rPr lang="he-IL" dirty="0" smtClean="0"/>
              <a:t>, הפרעת דחק פוסט טראומטית, וחרדה חברתית.</a:t>
            </a:r>
          </a:p>
          <a:p>
            <a:pPr lvl="1"/>
            <a:r>
              <a:rPr lang="he-IL" dirty="0" smtClean="0"/>
              <a:t>השיטה עצמה בתהליך התפתחות ומתאימים אותה בהתאם לממצאי המחקר</a:t>
            </a:r>
          </a:p>
          <a:p>
            <a:endParaRPr lang="he-IL" dirty="0" smtClean="0"/>
          </a:p>
          <a:p>
            <a:pPr lvl="1">
              <a:buNone/>
            </a:pPr>
            <a:r>
              <a:rPr lang="en-US" sz="2000" dirty="0" smtClean="0"/>
              <a:t>Stuart, 2008</a:t>
            </a:r>
            <a:endParaRPr lang="he-IL" sz="2000" dirty="0"/>
          </a:p>
        </p:txBody>
      </p:sp>
      <p:sp>
        <p:nvSpPr>
          <p:cNvPr id="3" name="Slide Number Placeholder 2"/>
          <p:cNvSpPr>
            <a:spLocks noGrp="1"/>
          </p:cNvSpPr>
          <p:nvPr>
            <p:ph type="sldNum" sz="quarter" idx="12"/>
          </p:nvPr>
        </p:nvSpPr>
        <p:spPr/>
        <p:txBody>
          <a:bodyPr/>
          <a:lstStyle/>
          <a:p>
            <a:fld id="{1590D9F2-4194-46D2-9071-07E31CEB1804}" type="slidenum">
              <a:rPr lang="he-IL" smtClean="0"/>
              <a:pPr/>
              <a:t>53</a:t>
            </a:fld>
            <a:endParaRPr lang="he-IL"/>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טיפול בינאישי: מקורות תיאורטיים</a:t>
            </a:r>
            <a:endParaRPr lang="he-IL" dirty="0"/>
          </a:p>
        </p:txBody>
      </p:sp>
      <p:sp>
        <p:nvSpPr>
          <p:cNvPr id="3" name="Content Placeholder 2"/>
          <p:cNvSpPr>
            <a:spLocks noGrp="1"/>
          </p:cNvSpPr>
          <p:nvPr>
            <p:ph idx="1"/>
          </p:nvPr>
        </p:nvSpPr>
        <p:spPr/>
        <p:txBody>
          <a:bodyPr/>
          <a:lstStyle/>
          <a:p>
            <a:r>
              <a:rPr lang="he-IL" dirty="0" smtClean="0"/>
              <a:t>שיטת הטיפול הבינאישי משלבת תיאוריות שונות:</a:t>
            </a:r>
          </a:p>
          <a:p>
            <a:pPr lvl="1"/>
            <a:r>
              <a:rPr lang="he-IL" dirty="0" smtClean="0"/>
              <a:t>תיאוריית התקשרות</a:t>
            </a:r>
          </a:p>
          <a:p>
            <a:pPr lvl="2"/>
            <a:r>
              <a:rPr lang="he-IL" dirty="0" smtClean="0"/>
              <a:t>התקשרות בטוחה, אמביוולנטית, נמנעת, לא מאורגנת</a:t>
            </a:r>
          </a:p>
          <a:p>
            <a:pPr lvl="1"/>
            <a:r>
              <a:rPr lang="he-IL" dirty="0" smtClean="0"/>
              <a:t>תיאוריית תקשורת</a:t>
            </a:r>
          </a:p>
          <a:p>
            <a:pPr lvl="1"/>
            <a:r>
              <a:rPr lang="he-IL" dirty="0" smtClean="0"/>
              <a:t>תיאוריה חברתית</a:t>
            </a:r>
          </a:p>
          <a:p>
            <a:endParaRPr lang="he-IL" dirty="0" smtClean="0"/>
          </a:p>
        </p:txBody>
      </p:sp>
      <p:sp>
        <p:nvSpPr>
          <p:cNvPr id="4" name="Slide Number Placeholder 3"/>
          <p:cNvSpPr>
            <a:spLocks noGrp="1"/>
          </p:cNvSpPr>
          <p:nvPr>
            <p:ph type="sldNum" sz="quarter" idx="12"/>
          </p:nvPr>
        </p:nvSpPr>
        <p:spPr/>
        <p:txBody>
          <a:bodyPr/>
          <a:lstStyle/>
          <a:p>
            <a:fld id="{ED90CCE5-5E2E-4124-AEE9-E62304411FA9}" type="slidenum">
              <a:rPr lang="he-IL" smtClean="0"/>
              <a:pPr/>
              <a:t>54</a:t>
            </a:fld>
            <a:endParaRPr lang="he-IL"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המשולש הבינאישי</a:t>
            </a:r>
            <a:endParaRPr lang="he-IL" dirty="0"/>
          </a:p>
        </p:txBody>
      </p:sp>
      <p:sp>
        <p:nvSpPr>
          <p:cNvPr id="3" name="Content Placeholder 2"/>
          <p:cNvSpPr>
            <a:spLocks noGrp="1"/>
          </p:cNvSpPr>
          <p:nvPr>
            <p:ph idx="1"/>
          </p:nvPr>
        </p:nvSpPr>
        <p:spPr/>
        <p:txBody>
          <a:bodyPr/>
          <a:lstStyle/>
          <a:p>
            <a:r>
              <a:rPr lang="he-IL" dirty="0" smtClean="0"/>
              <a:t>ישנו משולש בינאישי, אשר יוצר מצוקה:</a:t>
            </a:r>
          </a:p>
          <a:p>
            <a:pPr lvl="1"/>
            <a:r>
              <a:rPr lang="he-IL" dirty="0" smtClean="0"/>
              <a:t>פגיעות</a:t>
            </a:r>
          </a:p>
          <a:p>
            <a:pPr lvl="2"/>
            <a:r>
              <a:rPr lang="he-IL" dirty="0" smtClean="0"/>
              <a:t>על רקע קשיי התקשרות וגורמים ביו-פסיכו-סוציאליים</a:t>
            </a:r>
          </a:p>
          <a:p>
            <a:pPr lvl="1"/>
            <a:r>
              <a:rPr lang="he-IL" dirty="0" smtClean="0"/>
              <a:t>משבר בינאישי</a:t>
            </a:r>
          </a:p>
          <a:p>
            <a:pPr lvl="1"/>
            <a:r>
              <a:rPr lang="he-IL" dirty="0" smtClean="0"/>
              <a:t>תמיכה חברתית לא מספקת</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55</a:t>
            </a:fld>
            <a:endParaRPr lang="he-IL"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90CCE5-5E2E-4124-AEE9-E62304411FA9}" type="slidenum">
              <a:rPr lang="he-IL" smtClean="0"/>
              <a:pPr/>
              <a:t>56</a:t>
            </a:fld>
            <a:endParaRPr lang="he-IL" dirty="0"/>
          </a:p>
        </p:txBody>
      </p:sp>
      <p:pic>
        <p:nvPicPr>
          <p:cNvPr id="1028" name="Picture 4" descr="https://iptinstitute.com/wp-content/uploads/2012/06/Interpersonal-Triad.jpg"/>
          <p:cNvPicPr>
            <a:picLocks noChangeAspect="1" noChangeArrowheads="1"/>
          </p:cNvPicPr>
          <p:nvPr/>
        </p:nvPicPr>
        <p:blipFill>
          <a:blip r:embed="rId2" cstate="print"/>
          <a:srcRect/>
          <a:stretch>
            <a:fillRect/>
          </a:stretch>
        </p:blipFill>
        <p:spPr bwMode="auto">
          <a:xfrm>
            <a:off x="971600" y="980728"/>
            <a:ext cx="7278157" cy="4824536"/>
          </a:xfrm>
          <a:prstGeom prst="rect">
            <a:avLst/>
          </a:prstGeom>
          <a:noFill/>
        </p:spPr>
      </p:pic>
      <p:sp>
        <p:nvSpPr>
          <p:cNvPr id="7" name="TextBox 6"/>
          <p:cNvSpPr txBox="1"/>
          <p:nvPr/>
        </p:nvSpPr>
        <p:spPr>
          <a:xfrm>
            <a:off x="899592" y="6165304"/>
            <a:ext cx="2808312" cy="369332"/>
          </a:xfrm>
          <a:prstGeom prst="rect">
            <a:avLst/>
          </a:prstGeom>
          <a:noFill/>
        </p:spPr>
        <p:txBody>
          <a:bodyPr wrap="square" rtlCol="1">
            <a:spAutoFit/>
          </a:bodyPr>
          <a:lstStyle/>
          <a:p>
            <a:pPr algn="l"/>
            <a:r>
              <a:rPr lang="en-US" dirty="0" smtClean="0"/>
              <a:t>Stuart, 2008</a:t>
            </a:r>
            <a:endParaRPr lang="he-IL"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e-IL" dirty="0" smtClean="0"/>
              <a:t>טיפול בינאישי: מטרות</a:t>
            </a:r>
            <a:endParaRPr lang="he-IL" dirty="0"/>
          </a:p>
        </p:txBody>
      </p:sp>
      <p:sp>
        <p:nvSpPr>
          <p:cNvPr id="4" name="Content Placeholder 3"/>
          <p:cNvSpPr>
            <a:spLocks noGrp="1"/>
          </p:cNvSpPr>
          <p:nvPr>
            <p:ph idx="1"/>
          </p:nvPr>
        </p:nvSpPr>
        <p:spPr/>
        <p:txBody>
          <a:bodyPr/>
          <a:lstStyle/>
          <a:p>
            <a:pPr marL="582613" indent="-514350"/>
            <a:r>
              <a:rPr lang="he-IL" dirty="0" smtClean="0"/>
              <a:t>1. שיפור התמודדות ביחסים בינאישיים, תוך דגש על:</a:t>
            </a:r>
          </a:p>
          <a:p>
            <a:pPr marL="619125" lvl="1" indent="-514350"/>
            <a:r>
              <a:rPr lang="he-IL" dirty="0" smtClean="0"/>
              <a:t>קונפליקטים</a:t>
            </a:r>
          </a:p>
          <a:p>
            <a:pPr marL="619125" lvl="1" indent="-514350"/>
            <a:r>
              <a:rPr lang="he-IL" dirty="0" smtClean="0"/>
              <a:t>מעברים</a:t>
            </a:r>
          </a:p>
          <a:p>
            <a:pPr marL="619125" lvl="1" indent="-514350"/>
            <a:r>
              <a:rPr lang="he-IL" dirty="0" smtClean="0"/>
              <a:t>אבדנים</a:t>
            </a:r>
          </a:p>
          <a:p>
            <a:pPr marL="582613" indent="-514350"/>
            <a:endParaRPr lang="he-IL" dirty="0" smtClean="0"/>
          </a:p>
          <a:p>
            <a:pPr marL="582613" indent="-514350"/>
            <a:r>
              <a:rPr lang="he-IL" dirty="0" smtClean="0"/>
              <a:t>2. חיזוק מערכת התמיכה החברתית</a:t>
            </a:r>
          </a:p>
          <a:p>
            <a:endParaRPr lang="he-IL" dirty="0"/>
          </a:p>
        </p:txBody>
      </p:sp>
      <p:sp>
        <p:nvSpPr>
          <p:cNvPr id="2" name="Slide Number Placeholder 1"/>
          <p:cNvSpPr>
            <a:spLocks noGrp="1"/>
          </p:cNvSpPr>
          <p:nvPr>
            <p:ph type="sldNum" sz="quarter" idx="12"/>
          </p:nvPr>
        </p:nvSpPr>
        <p:spPr/>
        <p:txBody>
          <a:bodyPr/>
          <a:lstStyle/>
          <a:p>
            <a:pPr>
              <a:defRPr/>
            </a:pPr>
            <a:fld id="{ECD479AE-1D9F-43BD-A115-392706941EC4}" type="slidenum">
              <a:rPr lang="he-IL" smtClean="0"/>
              <a:pPr>
                <a:defRPr/>
              </a:pPr>
              <a:t>57</a:t>
            </a:fld>
            <a:endParaRPr lang="he-IL"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z="4000" dirty="0" smtClean="0"/>
              <a:t>טיפול בינאישי: שיטת עבודה (טקטיקות)</a:t>
            </a:r>
            <a:endParaRPr lang="he-IL" sz="4000" dirty="0"/>
          </a:p>
        </p:txBody>
      </p:sp>
      <p:sp>
        <p:nvSpPr>
          <p:cNvPr id="3" name="Content Placeholder 2"/>
          <p:cNvSpPr>
            <a:spLocks noGrp="1"/>
          </p:cNvSpPr>
          <p:nvPr>
            <p:ph idx="1"/>
          </p:nvPr>
        </p:nvSpPr>
        <p:spPr/>
        <p:txBody>
          <a:bodyPr/>
          <a:lstStyle/>
          <a:p>
            <a:pPr marL="619125" lvl="1" indent="-514350"/>
            <a:r>
              <a:rPr lang="he-IL" dirty="0" smtClean="0"/>
              <a:t>איסוף מידע בינאישי</a:t>
            </a:r>
          </a:p>
          <a:p>
            <a:pPr marL="892175" lvl="2" indent="-514350"/>
            <a:r>
              <a:rPr lang="he-IL" dirty="0" smtClean="0"/>
              <a:t>היסטוריית קשרים ויחסים, בעיות, ודרכי התמודדות</a:t>
            </a:r>
          </a:p>
          <a:p>
            <a:pPr marL="619125" lvl="1" indent="-514350"/>
            <a:r>
              <a:rPr lang="he-IL" dirty="0" smtClean="0"/>
              <a:t>ניסוח השערה בינאישית </a:t>
            </a:r>
          </a:p>
          <a:p>
            <a:pPr marL="892175" lvl="2" indent="-514350"/>
            <a:r>
              <a:rPr lang="he-IL" dirty="0" smtClean="0"/>
              <a:t>גורמים ביולוגיים, חברתיים ופסיכולוגיים, ייחודיות המטופל, מצוקה פסיכולוגית</a:t>
            </a:r>
          </a:p>
          <a:p>
            <a:pPr marL="619125" lvl="1" indent="-514350"/>
            <a:r>
              <a:rPr lang="he-IL" dirty="0" smtClean="0"/>
              <a:t>הגדרת תחומים בינאישיים בעייתיים</a:t>
            </a:r>
          </a:p>
          <a:p>
            <a:pPr marL="619125" lvl="1" indent="-514350"/>
            <a:r>
              <a:rPr lang="he-IL" dirty="0" smtClean="0"/>
              <a:t>הגבלת זמן לטיפול</a:t>
            </a:r>
          </a:p>
          <a:p>
            <a:pPr marL="892175" lvl="2" indent="-514350"/>
            <a:r>
              <a:rPr lang="he-IL" dirty="0" smtClean="0"/>
              <a:t>10 עד 20 פגישות </a:t>
            </a:r>
          </a:p>
          <a:p>
            <a:pPr marL="619125" lvl="1" indent="-514350"/>
            <a:r>
              <a:rPr lang="he-IL" dirty="0" smtClean="0"/>
              <a:t>עבודה שאינה עוסקת בהעברה </a:t>
            </a:r>
          </a:p>
          <a:p>
            <a:pPr marL="68263" indent="0"/>
            <a:endParaRPr lang="he-IL" dirty="0" smtClean="0"/>
          </a:p>
        </p:txBody>
      </p:sp>
      <p:sp>
        <p:nvSpPr>
          <p:cNvPr id="4" name="Slide Number Placeholder 3"/>
          <p:cNvSpPr>
            <a:spLocks noGrp="1"/>
          </p:cNvSpPr>
          <p:nvPr>
            <p:ph type="sldNum" sz="quarter" idx="12"/>
          </p:nvPr>
        </p:nvSpPr>
        <p:spPr/>
        <p:txBody>
          <a:bodyPr/>
          <a:lstStyle/>
          <a:p>
            <a:fld id="{ED90CCE5-5E2E-4124-AEE9-E62304411FA9}" type="slidenum">
              <a:rPr lang="he-IL" smtClean="0"/>
              <a:pPr/>
              <a:t>58</a:t>
            </a:fld>
            <a:endParaRPr lang="he-IL"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תיאור מקרה: טיפול בינאישי</a:t>
            </a:r>
            <a:endParaRPr lang="he-IL" dirty="0"/>
          </a:p>
        </p:txBody>
      </p:sp>
      <p:sp>
        <p:nvSpPr>
          <p:cNvPr id="3" name="Content Placeholder 2"/>
          <p:cNvSpPr>
            <a:spLocks noGrp="1"/>
          </p:cNvSpPr>
          <p:nvPr>
            <p:ph idx="1"/>
          </p:nvPr>
        </p:nvSpPr>
        <p:spPr/>
        <p:txBody>
          <a:bodyPr/>
          <a:lstStyle/>
          <a:p>
            <a:pPr marL="0" lvl="1" indent="0">
              <a:buNone/>
            </a:pPr>
            <a:r>
              <a:rPr lang="he-IL" dirty="0" smtClean="0"/>
              <a:t>מרים, בת 65, נשואה + ארבעה ילדים ונכדים רבים. היא שקעה במצב דכאוני לאחר שבתה הצעירה, שהייתה בת זקונים, התחתנה ויצאה מהבית. מרים עבדה לאורך שנים בספריה העירונית, אך פרשה מהעבודה לפני כחמש שנים. היא מתארת את בעלה כאדם סגור, שקוע בלימודים. יש לה זמן רב פנוי והיא בעצמה אף אינה מבינה למה לא עושה משהו מועיל עם הזמן שלה, מעבר לביקורים התכופים אצל רופאת המשפחה.</a:t>
            </a:r>
          </a:p>
          <a:p>
            <a:pPr lvl="2"/>
            <a:r>
              <a:rPr lang="he-IL" dirty="0" smtClean="0"/>
              <a:t>נסח את ההשערה בינאישית</a:t>
            </a:r>
          </a:p>
          <a:p>
            <a:pPr lvl="2"/>
            <a:r>
              <a:rPr lang="he-IL" dirty="0" smtClean="0"/>
              <a:t>הגדר תחומים בעייתיים</a:t>
            </a:r>
          </a:p>
          <a:p>
            <a:pPr lvl="2"/>
            <a:r>
              <a:rPr lang="he-IL" dirty="0" smtClean="0"/>
              <a:t>הצע אופני טיפול אפשריים</a:t>
            </a:r>
          </a:p>
          <a:p>
            <a:pPr lvl="1"/>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59</a:t>
            </a:fld>
            <a:endParaRPr lang="he-I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cs typeface="+mn-cs"/>
              </a:rPr>
              <a:t>מטרות ותכנים</a:t>
            </a:r>
            <a:endParaRPr lang="he-IL" dirty="0">
              <a:cs typeface="+mn-cs"/>
            </a:endParaRPr>
          </a:p>
        </p:txBody>
      </p:sp>
      <p:sp>
        <p:nvSpPr>
          <p:cNvPr id="3" name="Content Placeholder 2"/>
          <p:cNvSpPr>
            <a:spLocks noGrp="1"/>
          </p:cNvSpPr>
          <p:nvPr>
            <p:ph idx="1"/>
          </p:nvPr>
        </p:nvSpPr>
        <p:spPr/>
        <p:txBody>
          <a:bodyPr>
            <a:normAutofit/>
          </a:bodyPr>
          <a:lstStyle/>
          <a:p>
            <a:pPr>
              <a:buNone/>
            </a:pPr>
            <a:r>
              <a:rPr lang="he-IL" b="1" dirty="0" smtClean="0">
                <a:cs typeface="+mn-cs"/>
              </a:rPr>
              <a:t>ב. תכני  הקורס</a:t>
            </a:r>
            <a:endParaRPr lang="en-US" dirty="0" smtClean="0">
              <a:cs typeface="+mn-cs"/>
            </a:endParaRPr>
          </a:p>
          <a:p>
            <a:pPr lvl="1"/>
            <a:r>
              <a:rPr lang="he-IL" sz="2400" dirty="0" smtClean="0"/>
              <a:t>מושגים ושיטות התערבות של הטיפול הדינמי הקצר, לרבות נושאים כגון בחירת משתתפים, מיקוד וסיום טיפול</a:t>
            </a:r>
          </a:p>
          <a:p>
            <a:pPr lvl="1"/>
            <a:r>
              <a:rPr lang="he-IL" sz="2400" dirty="0" smtClean="0"/>
              <a:t>מושגים ושיטות התערבות של הטיפול ההתנהגותי-קוגניטיבי, לרבות נושאים כגון סכמות ועיוותי חשיבה, טכניקות וכלים טיפוליים</a:t>
            </a:r>
          </a:p>
          <a:p>
            <a:pPr lvl="1"/>
            <a:r>
              <a:rPr lang="he-IL" sz="2400" dirty="0" smtClean="0"/>
              <a:t>דרכי הטיפול באינטרנט ובטלפון</a:t>
            </a:r>
          </a:p>
          <a:p>
            <a:pPr lvl="1"/>
            <a:r>
              <a:rPr lang="he-IL" sz="2400" dirty="0" smtClean="0"/>
              <a:t>סוגיות אתיות ורגישות תרבותית בטיפול קצר</a:t>
            </a:r>
          </a:p>
          <a:p>
            <a:pPr>
              <a:buNone/>
            </a:pPr>
            <a:endParaRPr lang="en-US" sz="2000" dirty="0">
              <a:cs typeface="+mn-cs"/>
            </a:endParaRPr>
          </a:p>
        </p:txBody>
      </p:sp>
      <p:sp>
        <p:nvSpPr>
          <p:cNvPr id="4" name="Slide Number Placeholder 3"/>
          <p:cNvSpPr>
            <a:spLocks noGrp="1"/>
          </p:cNvSpPr>
          <p:nvPr>
            <p:ph type="sldNum" sz="quarter" idx="12"/>
          </p:nvPr>
        </p:nvSpPr>
        <p:spPr/>
        <p:txBody>
          <a:bodyPr/>
          <a:lstStyle/>
          <a:p>
            <a:fld id="{1590D9F2-4194-46D2-9071-07E31CEB1804}" type="slidenum">
              <a:rPr lang="he-IL" smtClean="0"/>
              <a:pPr/>
              <a:t>6</a:t>
            </a:fld>
            <a:endParaRPr lang="he-IL"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90CCE5-5E2E-4124-AEE9-E62304411FA9}" type="slidenum">
              <a:rPr lang="he-IL" smtClean="0"/>
              <a:pPr/>
              <a:t>60</a:t>
            </a:fld>
            <a:endParaRPr lang="he-IL" dirty="0"/>
          </a:p>
        </p:txBody>
      </p:sp>
      <p:pic>
        <p:nvPicPr>
          <p:cNvPr id="53250" name="Picture 2" descr="Paula Monahan of Brunswick, left, rubs the NLR (neurolymphatic reflex) area during her therapy session with therapist Mary Sise at the Center for Integrated Psychotherapy Friday, Oct. 12, 2012 in Latham, N.Y. Monahan has a fear of dying after suffering a heart attack. Sise is working with reseachers at the University at Albany to see if Emotion Freedom Techniqe, a type of therapy, helps people who developed PTSD after suffering a heart attack. (Lori Van Buren / Times Union) Photo: Lori Van Buren"/>
          <p:cNvPicPr>
            <a:picLocks noChangeAspect="1" noChangeArrowheads="1"/>
          </p:cNvPicPr>
          <p:nvPr/>
        </p:nvPicPr>
        <p:blipFill>
          <a:blip r:embed="rId2" cstate="print"/>
          <a:srcRect/>
          <a:stretch>
            <a:fillRect/>
          </a:stretch>
        </p:blipFill>
        <p:spPr bwMode="auto">
          <a:xfrm>
            <a:off x="683568" y="3068960"/>
            <a:ext cx="3918298" cy="2895048"/>
          </a:xfrm>
          <a:prstGeom prst="rect">
            <a:avLst/>
          </a:prstGeom>
          <a:noFill/>
        </p:spPr>
      </p:pic>
      <p:pic>
        <p:nvPicPr>
          <p:cNvPr id="53254" name="Picture 6" descr="https://eugenebaatn.files.wordpress.com/2013/05/bm2-14.jpg?w=361&amp;h=361&amp;crop=1"/>
          <p:cNvPicPr>
            <a:picLocks noChangeAspect="1" noChangeArrowheads="1"/>
          </p:cNvPicPr>
          <p:nvPr/>
        </p:nvPicPr>
        <p:blipFill>
          <a:blip r:embed="rId3" cstate="print"/>
          <a:srcRect/>
          <a:stretch>
            <a:fillRect/>
          </a:stretch>
        </p:blipFill>
        <p:spPr bwMode="auto">
          <a:xfrm>
            <a:off x="5076056" y="980728"/>
            <a:ext cx="3438525" cy="3438526"/>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a:xfrm>
            <a:off x="395536" y="1628800"/>
            <a:ext cx="4657186" cy="3960440"/>
          </a:xfrm>
        </p:spPr>
        <p:txBody>
          <a:bodyPr>
            <a:normAutofit/>
          </a:bodyPr>
          <a:lstStyle/>
          <a:p>
            <a:r>
              <a:rPr lang="he-IL" dirty="0" smtClean="0">
                <a:cs typeface="+mj-cs"/>
              </a:rPr>
              <a:t>הסיום בטיפול</a:t>
            </a:r>
          </a:p>
          <a:p>
            <a:pPr lvl="2">
              <a:buFont typeface="Arial" pitchFamily="34" charset="0"/>
              <a:buChar char="•"/>
            </a:pPr>
            <a:r>
              <a:rPr lang="he-IL" sz="3000" dirty="0" smtClean="0">
                <a:cs typeface="+mj-cs"/>
              </a:rPr>
              <a:t>גישה מנחה</a:t>
            </a:r>
          </a:p>
          <a:p>
            <a:pPr lvl="2">
              <a:buFont typeface="Arial" pitchFamily="34" charset="0"/>
              <a:buChar char="•"/>
            </a:pPr>
            <a:r>
              <a:rPr lang="he-IL" sz="3000" dirty="0" smtClean="0">
                <a:cs typeface="+mj-cs"/>
              </a:rPr>
              <a:t>עקרונות</a:t>
            </a:r>
          </a:p>
          <a:p>
            <a:pPr lvl="2">
              <a:buFont typeface="Arial" pitchFamily="34" charset="0"/>
              <a:buChar char="•"/>
            </a:pPr>
            <a:r>
              <a:rPr lang="he-IL" sz="3000" dirty="0" smtClean="0">
                <a:cs typeface="+mj-cs"/>
              </a:rPr>
              <a:t>קשיים בדרך</a:t>
            </a:r>
          </a:p>
          <a:p>
            <a:r>
              <a:rPr lang="he-IL" dirty="0" smtClean="0">
                <a:cs typeface="+mj-cs"/>
              </a:rPr>
              <a:t>אישיות </a:t>
            </a:r>
            <a:r>
              <a:rPr lang="he-IL" dirty="0" smtClean="0">
                <a:cs typeface="+mj-cs"/>
              </a:rPr>
              <a:t>המטפל</a:t>
            </a:r>
          </a:p>
          <a:p>
            <a:r>
              <a:rPr lang="he-IL" dirty="0" smtClean="0">
                <a:cs typeface="+mj-cs"/>
              </a:rPr>
              <a:t>בוחן</a:t>
            </a:r>
            <a:endParaRPr lang="he-IL" dirty="0" smtClean="0">
              <a:cs typeface="+mj-cs"/>
            </a:endParaRPr>
          </a:p>
          <a:p>
            <a:endParaRPr lang="he-IL" dirty="0" smtClean="0">
              <a:cs typeface="+mj-cs"/>
            </a:endParaRPr>
          </a:p>
        </p:txBody>
      </p:sp>
      <p:sp>
        <p:nvSpPr>
          <p:cNvPr id="3" name="מציין מיקום של מספר שקופית 2"/>
          <p:cNvSpPr>
            <a:spLocks noGrp="1"/>
          </p:cNvSpPr>
          <p:nvPr>
            <p:ph type="sldNum" sz="quarter" idx="12"/>
          </p:nvPr>
        </p:nvSpPr>
        <p:spPr/>
        <p:txBody>
          <a:bodyPr/>
          <a:lstStyle/>
          <a:p>
            <a:fld id="{1590D9F2-4194-46D2-9071-07E31CEB1804}" type="slidenum">
              <a:rPr lang="he-IL" smtClean="0"/>
              <a:pPr/>
              <a:t>61</a:t>
            </a:fld>
            <a:endParaRPr lang="he-IL"/>
          </a:p>
        </p:txBody>
      </p:sp>
      <p:sp>
        <p:nvSpPr>
          <p:cNvPr id="4" name="כותרת 3"/>
          <p:cNvSpPr>
            <a:spLocks noGrp="1"/>
          </p:cNvSpPr>
          <p:nvPr>
            <p:ph type="title"/>
          </p:nvPr>
        </p:nvSpPr>
        <p:spPr/>
        <p:txBody>
          <a:bodyPr/>
          <a:lstStyle/>
          <a:p>
            <a:r>
              <a:rPr lang="he-IL" dirty="0" smtClean="0">
                <a:cs typeface="+mj-cs"/>
              </a:rPr>
              <a:t>סוגיות נבחרות ובוחן</a:t>
            </a:r>
            <a:endParaRPr lang="he-IL" dirty="0">
              <a:cs typeface="+mj-cs"/>
            </a:endParaRPr>
          </a:p>
        </p:txBody>
      </p:sp>
    </p:spTree>
    <p:extLst>
      <p:ext uri="{BB962C8B-B14F-4D97-AF65-F5344CB8AC3E}">
        <p14:creationId xmlns="" xmlns:p14="http://schemas.microsoft.com/office/powerpoint/2010/main" val="45456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512064"/>
            <a:ext cx="8435280" cy="756696"/>
          </a:xfrm>
        </p:spPr>
        <p:txBody>
          <a:bodyPr/>
          <a:lstStyle/>
          <a:p>
            <a:r>
              <a:rPr lang="he-IL" sz="4000" dirty="0" smtClean="0">
                <a:latin typeface="David" pitchFamily="34" charset="-79"/>
              </a:rPr>
              <a:t>הסיום בטיפול: גישה מנחה</a:t>
            </a:r>
            <a:endParaRPr lang="he-IL" sz="4000" dirty="0">
              <a:latin typeface="David" pitchFamily="34" charset="-79"/>
            </a:endParaRPr>
          </a:p>
        </p:txBody>
      </p:sp>
      <p:sp>
        <p:nvSpPr>
          <p:cNvPr id="3" name="מציין מיקום תוכן 2"/>
          <p:cNvSpPr>
            <a:spLocks noGrp="1"/>
          </p:cNvSpPr>
          <p:nvPr>
            <p:ph idx="1"/>
          </p:nvPr>
        </p:nvSpPr>
        <p:spPr>
          <a:xfrm>
            <a:off x="251520" y="1412776"/>
            <a:ext cx="8435975" cy="5184576"/>
          </a:xfrm>
        </p:spPr>
        <p:txBody>
          <a:bodyPr/>
          <a:lstStyle/>
          <a:p>
            <a:pPr marL="457200" indent="-457200">
              <a:lnSpc>
                <a:spcPct val="110000"/>
              </a:lnSpc>
              <a:spcBef>
                <a:spcPct val="20000"/>
              </a:spcBef>
              <a:buClr>
                <a:srgbClr val="0099CC"/>
              </a:buClr>
              <a:buSzPct val="80000"/>
              <a:buFont typeface="Wingdings" panose="05000000000000000000" pitchFamily="2" charset="2"/>
              <a:buChar char="Ø"/>
            </a:pPr>
            <a:r>
              <a:rPr lang="he-IL" dirty="0">
                <a:cs typeface="+mj-cs"/>
              </a:rPr>
              <a:t>"הנכונות לשחרר את המטופל" </a:t>
            </a:r>
            <a:endParaRPr lang="he-IL" dirty="0" smtClean="0">
              <a:cs typeface="+mj-cs"/>
            </a:endParaRPr>
          </a:p>
          <a:p>
            <a:pPr marL="457200" indent="-457200">
              <a:lnSpc>
                <a:spcPct val="110000"/>
              </a:lnSpc>
              <a:spcBef>
                <a:spcPct val="20000"/>
              </a:spcBef>
              <a:buClr>
                <a:srgbClr val="0099CC"/>
              </a:buClr>
              <a:buSzPct val="80000"/>
            </a:pPr>
            <a:r>
              <a:rPr lang="he-IL" sz="2400" dirty="0" smtClean="0">
                <a:cs typeface="+mj-cs"/>
              </a:rPr>
              <a:t>(</a:t>
            </a:r>
            <a:r>
              <a:rPr lang="en-US" sz="2400" dirty="0">
                <a:cs typeface="+mj-cs"/>
              </a:rPr>
              <a:t>willingness to </a:t>
            </a:r>
            <a:r>
              <a:rPr lang="en-US" sz="2400" dirty="0" smtClean="0">
                <a:cs typeface="+mj-cs"/>
              </a:rPr>
              <a:t>release patient</a:t>
            </a:r>
            <a:r>
              <a:rPr lang="he-IL" sz="2400" dirty="0" smtClean="0">
                <a:cs typeface="+mj-cs"/>
              </a:rPr>
              <a:t>)</a:t>
            </a:r>
            <a:r>
              <a:rPr lang="en-US" sz="2400" dirty="0" smtClean="0">
                <a:cs typeface="+mj-cs"/>
              </a:rPr>
              <a:t> </a:t>
            </a:r>
          </a:p>
          <a:p>
            <a:pPr marL="457200" indent="-457200">
              <a:lnSpc>
                <a:spcPct val="110000"/>
              </a:lnSpc>
              <a:spcBef>
                <a:spcPct val="20000"/>
              </a:spcBef>
              <a:buClr>
                <a:srgbClr val="0099CC"/>
              </a:buClr>
              <a:buSzPct val="80000"/>
              <a:buFont typeface="Wingdings" panose="05000000000000000000" pitchFamily="2" charset="2"/>
              <a:buChar char="Ø"/>
            </a:pPr>
            <a:endParaRPr lang="he-IL" dirty="0">
              <a:cs typeface="+mj-cs"/>
            </a:endParaRPr>
          </a:p>
          <a:p>
            <a:pPr marL="457200" indent="-457200">
              <a:lnSpc>
                <a:spcPct val="110000"/>
              </a:lnSpc>
              <a:spcBef>
                <a:spcPct val="20000"/>
              </a:spcBef>
              <a:buClr>
                <a:srgbClr val="0099CC"/>
              </a:buClr>
              <a:buSzPct val="80000"/>
              <a:buFont typeface="Wingdings" panose="05000000000000000000" pitchFamily="2" charset="2"/>
              <a:buChar char="Ø"/>
            </a:pPr>
            <a:r>
              <a:rPr lang="he-IL" dirty="0">
                <a:cs typeface="+mj-cs"/>
              </a:rPr>
              <a:t>מטרת הטיפול היא רק להסיר את המכשולים. משהוסרו, המטופל יפתח את דרכו בכוחותיו שלו.  </a:t>
            </a:r>
          </a:p>
          <a:p>
            <a:pPr marL="0" indent="0">
              <a:lnSpc>
                <a:spcPct val="110000"/>
              </a:lnSpc>
              <a:spcBef>
                <a:spcPct val="20000"/>
              </a:spcBef>
              <a:buClr>
                <a:srgbClr val="0099CC"/>
              </a:buClr>
              <a:buSzPct val="80000"/>
            </a:pPr>
            <a:endParaRPr lang="he-IL" sz="2000" dirty="0" smtClean="0">
              <a:solidFill>
                <a:schemeClr val="tx1"/>
              </a:solidFill>
              <a:cs typeface="+mj-cs"/>
            </a:endParaRPr>
          </a:p>
          <a:p>
            <a:pPr marL="0" indent="0">
              <a:lnSpc>
                <a:spcPct val="110000"/>
              </a:lnSpc>
              <a:spcBef>
                <a:spcPct val="20000"/>
              </a:spcBef>
              <a:buClr>
                <a:srgbClr val="0099CC"/>
              </a:buClr>
              <a:buSzPct val="80000"/>
            </a:pPr>
            <a:endParaRPr lang="he-IL" sz="2000" dirty="0" smtClean="0">
              <a:solidFill>
                <a:schemeClr val="tx1"/>
              </a:solidFill>
              <a:cs typeface="+mj-cs"/>
            </a:endParaRPr>
          </a:p>
          <a:p>
            <a:pPr marL="0" indent="0">
              <a:lnSpc>
                <a:spcPct val="110000"/>
              </a:lnSpc>
              <a:spcBef>
                <a:spcPct val="20000"/>
              </a:spcBef>
              <a:buClr>
                <a:srgbClr val="0099CC"/>
              </a:buClr>
              <a:buSzPct val="80000"/>
            </a:pPr>
            <a:r>
              <a:rPr lang="he-IL" sz="2000" dirty="0" smtClean="0">
                <a:solidFill>
                  <a:schemeClr val="tx1"/>
                </a:solidFill>
                <a:cs typeface="+mj-cs"/>
              </a:rPr>
              <a:t>נוי-שרב, 1995</a:t>
            </a:r>
            <a:r>
              <a:rPr lang="he-IL" dirty="0" smtClean="0">
                <a:solidFill>
                  <a:schemeClr val="tx1"/>
                </a:solidFill>
                <a:cs typeface="+mj-cs"/>
              </a:rPr>
              <a:t> </a:t>
            </a:r>
            <a:endParaRPr lang="en-US" dirty="0">
              <a:solidFill>
                <a:schemeClr val="tx1"/>
              </a:solidFill>
              <a:cs typeface="+mj-cs"/>
            </a:endParaRPr>
          </a:p>
          <a:p>
            <a:pPr marL="525463" indent="-457200">
              <a:buFont typeface="Wingdings" panose="05000000000000000000" pitchFamily="2" charset="2"/>
              <a:buChar char="Ø"/>
            </a:pPr>
            <a:endParaRPr lang="he-IL" dirty="0">
              <a:cs typeface="+mj-cs"/>
            </a:endParaRPr>
          </a:p>
          <a:p>
            <a:pPr marL="525463" indent="-457200">
              <a:buFont typeface="Wingdings" panose="05000000000000000000" pitchFamily="2" charset="2"/>
              <a:buChar char="Ø"/>
            </a:pPr>
            <a:endParaRPr lang="he-IL" dirty="0">
              <a:cs typeface="+mj-cs"/>
            </a:endParaRPr>
          </a:p>
        </p:txBody>
      </p:sp>
      <p:sp>
        <p:nvSpPr>
          <p:cNvPr id="4" name="מציין מיקום של מספר שקופית 3"/>
          <p:cNvSpPr>
            <a:spLocks noGrp="1"/>
          </p:cNvSpPr>
          <p:nvPr>
            <p:ph type="sldNum" sz="quarter" idx="12"/>
          </p:nvPr>
        </p:nvSpPr>
        <p:spPr/>
        <p:txBody>
          <a:bodyPr/>
          <a:lstStyle/>
          <a:p>
            <a:fld id="{ED90CCE5-5E2E-4124-AEE9-E62304411FA9}" type="slidenum">
              <a:rPr lang="he-IL" smtClean="0"/>
              <a:pPr/>
              <a:t>62</a:t>
            </a:fld>
            <a:endParaRPr lang="he-IL" dirty="0"/>
          </a:p>
        </p:txBody>
      </p:sp>
    </p:spTree>
    <p:extLst>
      <p:ext uri="{BB962C8B-B14F-4D97-AF65-F5344CB8AC3E}">
        <p14:creationId xmlns="" xmlns:p14="http://schemas.microsoft.com/office/powerpoint/2010/main" val="10940711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הסיום בטיפול: עקרונות</a:t>
            </a:r>
            <a:endParaRPr lang="he-IL" dirty="0">
              <a:cs typeface="+mn-cs"/>
            </a:endParaRPr>
          </a:p>
        </p:txBody>
      </p:sp>
      <p:sp>
        <p:nvSpPr>
          <p:cNvPr id="3" name="Content Placeholder 2"/>
          <p:cNvSpPr>
            <a:spLocks noGrp="1"/>
          </p:cNvSpPr>
          <p:nvPr>
            <p:ph idx="1"/>
          </p:nvPr>
        </p:nvSpPr>
        <p:spPr/>
        <p:txBody>
          <a:bodyPr>
            <a:normAutofit/>
          </a:bodyPr>
          <a:lstStyle/>
          <a:p>
            <a:pPr lvl="1"/>
            <a:r>
              <a:rPr lang="he-IL" sz="2400" dirty="0" smtClean="0"/>
              <a:t>עובדים לקראת סיום מתחילת הטיפול</a:t>
            </a:r>
          </a:p>
          <a:p>
            <a:pPr lvl="1"/>
            <a:r>
              <a:rPr lang="he-IL" sz="2400" dirty="0" smtClean="0"/>
              <a:t>מציינים את הסיום המתקרב מעת לעת</a:t>
            </a:r>
          </a:p>
          <a:p>
            <a:pPr lvl="1"/>
            <a:r>
              <a:rPr lang="he-IL" sz="2400" dirty="0" smtClean="0"/>
              <a:t>מתרכזים בסיום לקראת סוף הטיפול</a:t>
            </a:r>
          </a:p>
          <a:p>
            <a:pPr lvl="1"/>
            <a:r>
              <a:rPr lang="he-IL" sz="2400" dirty="0" smtClean="0"/>
              <a:t>מעריכים את הישגי הטיפול</a:t>
            </a:r>
          </a:p>
          <a:p>
            <a:pPr lvl="1"/>
            <a:r>
              <a:rPr lang="he-IL" sz="2400" dirty="0" smtClean="0"/>
              <a:t>ערים למה שלא הושג בטיפול</a:t>
            </a:r>
          </a:p>
          <a:p>
            <a:pPr lvl="1"/>
            <a:r>
              <a:rPr lang="he-IL" sz="2400" dirty="0" smtClean="0"/>
              <a:t>מתכוננים לצפוי אחרי הטיפול</a:t>
            </a:r>
          </a:p>
          <a:p>
            <a:pPr lvl="1"/>
            <a:r>
              <a:rPr lang="he-IL" sz="2400" dirty="0" smtClean="0"/>
              <a:t>מפנים להמשך טיפול לפי הצורך</a:t>
            </a:r>
          </a:p>
          <a:p>
            <a:pPr>
              <a:buNone/>
            </a:pPr>
            <a:endParaRPr lang="en-US" sz="2000" dirty="0">
              <a:cs typeface="+mn-cs"/>
            </a:endParaRPr>
          </a:p>
        </p:txBody>
      </p:sp>
      <p:sp>
        <p:nvSpPr>
          <p:cNvPr id="4" name="Slide Number Placeholder 3"/>
          <p:cNvSpPr>
            <a:spLocks noGrp="1"/>
          </p:cNvSpPr>
          <p:nvPr>
            <p:ph type="sldNum" sz="quarter" idx="12"/>
          </p:nvPr>
        </p:nvSpPr>
        <p:spPr/>
        <p:txBody>
          <a:bodyPr/>
          <a:lstStyle/>
          <a:p>
            <a:fld id="{1590D9F2-4194-46D2-9071-07E31CEB1804}" type="slidenum">
              <a:rPr lang="he-IL" smtClean="0"/>
              <a:pPr/>
              <a:t>63</a:t>
            </a:fld>
            <a:endParaRPr lang="he-IL"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512064"/>
            <a:ext cx="8435280" cy="756696"/>
          </a:xfrm>
        </p:spPr>
        <p:txBody>
          <a:bodyPr/>
          <a:lstStyle/>
          <a:p>
            <a:r>
              <a:rPr lang="he-IL" sz="4000" dirty="0" smtClean="0">
                <a:latin typeface="David" pitchFamily="34" charset="-79"/>
              </a:rPr>
              <a:t>הסיום בטיפול: קשיים שבדרך</a:t>
            </a:r>
            <a:endParaRPr lang="he-IL" sz="4000" dirty="0">
              <a:latin typeface="David" pitchFamily="34" charset="-79"/>
            </a:endParaRPr>
          </a:p>
        </p:txBody>
      </p:sp>
      <p:sp>
        <p:nvSpPr>
          <p:cNvPr id="3" name="מציין מיקום תוכן 2"/>
          <p:cNvSpPr>
            <a:spLocks noGrp="1"/>
          </p:cNvSpPr>
          <p:nvPr>
            <p:ph idx="1"/>
          </p:nvPr>
        </p:nvSpPr>
        <p:spPr>
          <a:xfrm>
            <a:off x="251520" y="1412776"/>
            <a:ext cx="8435975" cy="5184576"/>
          </a:xfrm>
        </p:spPr>
        <p:txBody>
          <a:bodyPr/>
          <a:lstStyle/>
          <a:p>
            <a:pPr marL="457200" indent="-457200">
              <a:lnSpc>
                <a:spcPct val="110000"/>
              </a:lnSpc>
              <a:spcBef>
                <a:spcPct val="20000"/>
              </a:spcBef>
              <a:buClr>
                <a:srgbClr val="0099CC"/>
              </a:buClr>
              <a:buSzPct val="80000"/>
            </a:pPr>
            <a:r>
              <a:rPr lang="he-IL" dirty="0" smtClean="0">
                <a:cs typeface="+mj-cs"/>
              </a:rPr>
              <a:t>על המטפל להיות מודע לקשיים אפשריים שלו סביב:</a:t>
            </a:r>
            <a:endParaRPr lang="he-IL" dirty="0">
              <a:cs typeface="+mj-cs"/>
            </a:endParaRPr>
          </a:p>
          <a:p>
            <a:pPr marL="493712" lvl="1" indent="-457200">
              <a:lnSpc>
                <a:spcPct val="110000"/>
              </a:lnSpc>
              <a:buClr>
                <a:srgbClr val="0099CC"/>
              </a:buClr>
              <a:buSzPct val="80000"/>
              <a:buFont typeface="Arial" pitchFamily="34" charset="0"/>
              <a:buChar char="•"/>
            </a:pPr>
            <a:r>
              <a:rPr lang="he-IL" dirty="0" smtClean="0">
                <a:cs typeface="+mj-cs"/>
              </a:rPr>
              <a:t>פרידה </a:t>
            </a:r>
            <a:r>
              <a:rPr lang="he-IL" dirty="0">
                <a:cs typeface="+mj-cs"/>
              </a:rPr>
              <a:t>ואובדן</a:t>
            </a:r>
          </a:p>
          <a:p>
            <a:pPr marL="493712" lvl="1" indent="-457200">
              <a:lnSpc>
                <a:spcPct val="110000"/>
              </a:lnSpc>
              <a:buClr>
                <a:srgbClr val="0099CC"/>
              </a:buClr>
              <a:buSzPct val="80000"/>
              <a:buFont typeface="Arial" pitchFamily="34" charset="0"/>
              <a:buChar char="•"/>
            </a:pPr>
            <a:r>
              <a:rPr lang="he-IL" dirty="0" smtClean="0">
                <a:cs typeface="+mj-cs"/>
              </a:rPr>
              <a:t>סיפוק </a:t>
            </a:r>
            <a:r>
              <a:rPr lang="he-IL" dirty="0">
                <a:cs typeface="+mj-cs"/>
              </a:rPr>
              <a:t>ושמחה על הישגים בשלב הסיום</a:t>
            </a:r>
          </a:p>
          <a:p>
            <a:pPr marL="493712" lvl="1" indent="-457200">
              <a:lnSpc>
                <a:spcPct val="110000"/>
              </a:lnSpc>
              <a:buClr>
                <a:srgbClr val="0099CC"/>
              </a:buClr>
              <a:buSzPct val="80000"/>
              <a:buFont typeface="Arial" pitchFamily="34" charset="0"/>
              <a:buChar char="•"/>
            </a:pPr>
            <a:r>
              <a:rPr lang="he-IL" dirty="0" smtClean="0">
                <a:cs typeface="+mj-cs"/>
              </a:rPr>
              <a:t>צורך </a:t>
            </a:r>
            <a:r>
              <a:rPr lang="he-IL" dirty="0">
                <a:cs typeface="+mj-cs"/>
              </a:rPr>
              <a:t>לשלמות </a:t>
            </a:r>
          </a:p>
          <a:p>
            <a:pPr marL="493712" lvl="1" indent="-457200">
              <a:lnSpc>
                <a:spcPct val="110000"/>
              </a:lnSpc>
              <a:buClr>
                <a:srgbClr val="0099CC"/>
              </a:buClr>
              <a:buSzPct val="80000"/>
              <a:buFont typeface="Arial" pitchFamily="34" charset="0"/>
              <a:buChar char="•"/>
            </a:pPr>
            <a:r>
              <a:rPr lang="he-IL" dirty="0" smtClean="0">
                <a:cs typeface="+mj-cs"/>
              </a:rPr>
              <a:t>העברה נגדית</a:t>
            </a:r>
          </a:p>
          <a:p>
            <a:pPr marL="457200" indent="-457200">
              <a:lnSpc>
                <a:spcPct val="110000"/>
              </a:lnSpc>
              <a:spcBef>
                <a:spcPct val="20000"/>
              </a:spcBef>
              <a:buClr>
                <a:srgbClr val="0099CC"/>
              </a:buClr>
              <a:buSzPct val="80000"/>
              <a:buFont typeface="Wingdings" panose="05000000000000000000" pitchFamily="2" charset="2"/>
              <a:buChar char="Ø"/>
            </a:pPr>
            <a:endParaRPr lang="he-IL" dirty="0" smtClean="0">
              <a:cs typeface="+mj-cs"/>
            </a:endParaRPr>
          </a:p>
          <a:p>
            <a:pPr marL="0" indent="0">
              <a:lnSpc>
                <a:spcPct val="110000"/>
              </a:lnSpc>
              <a:spcBef>
                <a:spcPct val="20000"/>
              </a:spcBef>
              <a:buClr>
                <a:srgbClr val="0099CC"/>
              </a:buClr>
              <a:buSzPct val="80000"/>
            </a:pPr>
            <a:r>
              <a:rPr lang="he-IL" sz="2000" dirty="0" smtClean="0">
                <a:solidFill>
                  <a:schemeClr val="tx1"/>
                </a:solidFill>
                <a:cs typeface="+mj-cs"/>
              </a:rPr>
              <a:t>נוי-שרב, 1995</a:t>
            </a:r>
            <a:r>
              <a:rPr lang="he-IL" dirty="0" smtClean="0">
                <a:solidFill>
                  <a:schemeClr val="tx1"/>
                </a:solidFill>
                <a:cs typeface="+mj-cs"/>
              </a:rPr>
              <a:t> </a:t>
            </a:r>
            <a:endParaRPr lang="en-US" dirty="0">
              <a:solidFill>
                <a:schemeClr val="tx1"/>
              </a:solidFill>
              <a:cs typeface="+mj-cs"/>
            </a:endParaRPr>
          </a:p>
          <a:p>
            <a:pPr marL="525463" indent="-457200">
              <a:buFont typeface="Wingdings" panose="05000000000000000000" pitchFamily="2" charset="2"/>
              <a:buChar char="Ø"/>
            </a:pPr>
            <a:endParaRPr lang="he-IL" dirty="0">
              <a:cs typeface="+mj-cs"/>
            </a:endParaRPr>
          </a:p>
          <a:p>
            <a:pPr marL="525463" indent="-457200">
              <a:buFont typeface="Wingdings" panose="05000000000000000000" pitchFamily="2" charset="2"/>
              <a:buChar char="Ø"/>
            </a:pPr>
            <a:endParaRPr lang="he-IL" dirty="0">
              <a:cs typeface="+mj-cs"/>
            </a:endParaRPr>
          </a:p>
        </p:txBody>
      </p:sp>
      <p:sp>
        <p:nvSpPr>
          <p:cNvPr id="4" name="מציין מיקום של מספר שקופית 3"/>
          <p:cNvSpPr>
            <a:spLocks noGrp="1"/>
          </p:cNvSpPr>
          <p:nvPr>
            <p:ph type="sldNum" sz="quarter" idx="12"/>
          </p:nvPr>
        </p:nvSpPr>
        <p:spPr/>
        <p:txBody>
          <a:bodyPr/>
          <a:lstStyle/>
          <a:p>
            <a:fld id="{ED90CCE5-5E2E-4124-AEE9-E62304411FA9}" type="slidenum">
              <a:rPr lang="he-IL" smtClean="0"/>
              <a:pPr/>
              <a:t>64</a:t>
            </a:fld>
            <a:endParaRPr lang="he-IL" dirty="0"/>
          </a:p>
        </p:txBody>
      </p:sp>
    </p:spTree>
    <p:extLst>
      <p:ext uri="{BB962C8B-B14F-4D97-AF65-F5344CB8AC3E}">
        <p14:creationId xmlns="" xmlns:p14="http://schemas.microsoft.com/office/powerpoint/2010/main" val="10940711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90CCE5-5E2E-4124-AEE9-E62304411FA9}" type="slidenum">
              <a:rPr lang="he-IL" smtClean="0"/>
              <a:pPr/>
              <a:t>65</a:t>
            </a:fld>
            <a:endParaRPr lang="he-IL" dirty="0"/>
          </a:p>
        </p:txBody>
      </p:sp>
      <p:sp>
        <p:nvSpPr>
          <p:cNvPr id="6" name="Rectangle 2"/>
          <p:cNvSpPr>
            <a:spLocks noGrp="1" noChangeArrowheads="1"/>
          </p:cNvSpPr>
          <p:nvPr/>
        </p:nvSpPr>
        <p:spPr bwMode="auto">
          <a:xfrm>
            <a:off x="582612" y="646857"/>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l" rtl="1" fontAlgn="base">
              <a:spcBef>
                <a:spcPct val="0"/>
              </a:spcBef>
              <a:spcAft>
                <a:spcPct val="0"/>
              </a:spcAft>
              <a:defRPr sz="4400">
                <a:solidFill>
                  <a:schemeClr val="tx2"/>
                </a:solidFill>
                <a:latin typeface="Times New Roman" pitchFamily="18" charset="0"/>
                <a:cs typeface="Times New Roman" pitchFamily="18" charset="0"/>
              </a:defRPr>
            </a:lvl6pPr>
            <a:lvl7pPr marL="914400" algn="l" rtl="1" fontAlgn="base">
              <a:spcBef>
                <a:spcPct val="0"/>
              </a:spcBef>
              <a:spcAft>
                <a:spcPct val="0"/>
              </a:spcAft>
              <a:defRPr sz="4400">
                <a:solidFill>
                  <a:schemeClr val="tx2"/>
                </a:solidFill>
                <a:latin typeface="Times New Roman" pitchFamily="18" charset="0"/>
                <a:cs typeface="Times New Roman" pitchFamily="18" charset="0"/>
              </a:defRPr>
            </a:lvl7pPr>
            <a:lvl8pPr marL="1371600" algn="l" rtl="1" fontAlgn="base">
              <a:spcBef>
                <a:spcPct val="0"/>
              </a:spcBef>
              <a:spcAft>
                <a:spcPct val="0"/>
              </a:spcAft>
              <a:defRPr sz="4400">
                <a:solidFill>
                  <a:schemeClr val="tx2"/>
                </a:solidFill>
                <a:latin typeface="Times New Roman" pitchFamily="18" charset="0"/>
                <a:cs typeface="Times New Roman" pitchFamily="18" charset="0"/>
              </a:defRPr>
            </a:lvl8pPr>
            <a:lvl9pPr marL="1828800" algn="l" rtl="1" fontAlgn="base">
              <a:spcBef>
                <a:spcPct val="0"/>
              </a:spcBef>
              <a:spcAft>
                <a:spcPct val="0"/>
              </a:spcAft>
              <a:defRPr sz="4400">
                <a:solidFill>
                  <a:schemeClr val="tx2"/>
                </a:solidFill>
                <a:latin typeface="Times New Roman" pitchFamily="18" charset="0"/>
                <a:cs typeface="Times New Roman" pitchFamily="18" charset="0"/>
              </a:defRPr>
            </a:lvl9pPr>
          </a:lstStyle>
          <a:p>
            <a:pPr algn="ctr" eaLnBrk="1" hangingPunct="1"/>
            <a:r>
              <a:rPr lang="he-IL" sz="4000" b="1" spc="-100" dirty="0" smtClean="0">
                <a:solidFill>
                  <a:srgbClr val="5FE8D6"/>
                </a:solidFill>
                <a:latin typeface="David" panose="020E0502060401010101" pitchFamily="34" charset="-79"/>
                <a:cs typeface="+mn-cs"/>
              </a:rPr>
              <a:t>אישיות המטפל: אמפטי </a:t>
            </a:r>
            <a:r>
              <a:rPr lang="he-IL" sz="4000" b="1" spc="-100" dirty="0">
                <a:solidFill>
                  <a:srgbClr val="5FE8D6"/>
                </a:solidFill>
                <a:latin typeface="David" panose="020E0502060401010101" pitchFamily="34" charset="-79"/>
                <a:cs typeface="+mn-cs"/>
              </a:rPr>
              <a:t>וגם אפקטיבי </a:t>
            </a:r>
            <a:endParaRPr lang="en-US" sz="4000" b="1" dirty="0" smtClean="0">
              <a:latin typeface="David" panose="020E0502060401010101" pitchFamily="34" charset="-79"/>
              <a:cs typeface="+mn-cs"/>
            </a:endParaRPr>
          </a:p>
        </p:txBody>
      </p:sp>
      <p:sp>
        <p:nvSpPr>
          <p:cNvPr id="9" name="Rectangle 3"/>
          <p:cNvSpPr>
            <a:spLocks noGrp="1" noChangeArrowheads="1"/>
          </p:cNvSpPr>
          <p:nvPr>
            <p:ph idx="1"/>
          </p:nvPr>
        </p:nvSpPr>
        <p:spPr bwMode="auto">
          <a:xfrm>
            <a:off x="250825" y="1784350"/>
            <a:ext cx="8435975" cy="4572000"/>
          </a:xfrm>
          <a:prstGeom prst="rect">
            <a:avLst/>
          </a:prstGeom>
          <a:noFill/>
          <a:ln w="38100">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R="0" lvl="0" algn="r" defTabSz="914400" rtl="1" eaLnBrk="1" fontAlgn="base" latinLnBrk="0" hangingPunct="1">
              <a:lnSpc>
                <a:spcPct val="100000"/>
              </a:lnSpc>
              <a:spcBef>
                <a:spcPct val="20000"/>
              </a:spcBef>
              <a:spcAft>
                <a:spcPct val="0"/>
              </a:spcAft>
              <a:buClr>
                <a:srgbClr val="0099CC"/>
              </a:buClr>
              <a:buSzPct val="80000"/>
              <a:buNone/>
              <a:tabLst/>
              <a:defRPr/>
            </a:pPr>
            <a:r>
              <a:rPr lang="he-IL" sz="3000" dirty="0" smtClean="0">
                <a:solidFill>
                  <a:srgbClr val="738AC8"/>
                </a:solidFill>
                <a:cs typeface="+mj-cs"/>
              </a:rPr>
              <a:t>תכונות המטפל אשר חשובות לטיפול קצר:</a:t>
            </a:r>
          </a:p>
          <a:p>
            <a:pPr lvl="1" eaLnBrk="1" hangingPunct="1">
              <a:buClr>
                <a:srgbClr val="0099CC"/>
              </a:buClr>
              <a:buFont typeface="Arial" pitchFamily="34" charset="0"/>
              <a:buChar char="•"/>
              <a:defRPr/>
            </a:pPr>
            <a:r>
              <a:rPr lang="he-IL" sz="2600" dirty="0" smtClean="0">
                <a:cs typeface="+mj-cs"/>
              </a:rPr>
              <a:t>מתאר ומאפשר ולא מעריך ופסקני </a:t>
            </a:r>
          </a:p>
          <a:p>
            <a:pPr lvl="1" eaLnBrk="1" hangingPunct="1">
              <a:buClr>
                <a:srgbClr val="0099CC"/>
              </a:buClr>
              <a:buFont typeface="Arial" pitchFamily="34" charset="0"/>
              <a:buChar char="•"/>
              <a:defRPr/>
            </a:pPr>
            <a:r>
              <a:rPr lang="he-IL" sz="2600" dirty="0" smtClean="0">
                <a:cs typeface="+mj-cs"/>
              </a:rPr>
              <a:t>מכוון להתנהגות ולא לתכונות אופי, שלא ניתן לשנות</a:t>
            </a:r>
          </a:p>
          <a:p>
            <a:pPr lvl="1" eaLnBrk="1" hangingPunct="1">
              <a:buClr>
                <a:srgbClr val="0099CC"/>
              </a:buClr>
              <a:buFont typeface="Arial" pitchFamily="34" charset="0"/>
              <a:buChar char="•"/>
              <a:defRPr/>
            </a:pPr>
            <a:r>
              <a:rPr lang="he-IL" sz="2600" dirty="0" smtClean="0">
                <a:cs typeface="+mj-cs"/>
              </a:rPr>
              <a:t> ממוקד ולא כללי</a:t>
            </a:r>
            <a:endParaRPr lang="en-US" sz="2600" dirty="0" smtClean="0">
              <a:cs typeface="+mj-cs"/>
            </a:endParaRPr>
          </a:p>
          <a:p>
            <a:pPr lvl="1" eaLnBrk="1" hangingPunct="1">
              <a:buClr>
                <a:srgbClr val="0099CC"/>
              </a:buClr>
              <a:buFont typeface="Arial" pitchFamily="34" charset="0"/>
              <a:buChar char="•"/>
              <a:defRPr/>
            </a:pPr>
            <a:r>
              <a:rPr lang="he-IL" sz="2600" dirty="0" smtClean="0">
                <a:cs typeface="+mj-cs"/>
              </a:rPr>
              <a:t>מיידי ולא לאחר זמן</a:t>
            </a:r>
          </a:p>
          <a:p>
            <a:pPr lvl="1" eaLnBrk="1" hangingPunct="1">
              <a:buClr>
                <a:srgbClr val="0099CC"/>
              </a:buClr>
              <a:buFont typeface="Arial" pitchFamily="34" charset="0"/>
              <a:buChar char="•"/>
              <a:defRPr/>
            </a:pPr>
            <a:r>
              <a:rPr lang="he-IL" sz="2600" dirty="0" smtClean="0">
                <a:cs typeface="+mj-cs"/>
              </a:rPr>
              <a:t>מתייחס למטופל ולא מתעלם ממצבו</a:t>
            </a:r>
          </a:p>
          <a:p>
            <a:pPr marR="0" lvl="0" algn="r" defTabSz="914400" rtl="1"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Ø"/>
              <a:tabLst/>
              <a:defRPr/>
            </a:pPr>
            <a:endParaRPr lang="he-IL" sz="3000" dirty="0" smtClean="0">
              <a:solidFill>
                <a:srgbClr val="738AC8"/>
              </a:solidFill>
              <a:cs typeface="+mj-cs"/>
            </a:endParaRPr>
          </a:p>
          <a:p>
            <a:pPr eaLnBrk="1" hangingPunct="1">
              <a:buClr>
                <a:srgbClr val="0099CC"/>
              </a:buClr>
              <a:buNone/>
              <a:defRPr/>
            </a:pPr>
            <a:r>
              <a:rPr lang="he-IL" sz="2000" dirty="0" smtClean="0"/>
              <a:t>נוי-שרב, 1995 </a:t>
            </a:r>
            <a:endParaRPr lang="en-US" sz="2000" dirty="0" smtClean="0"/>
          </a:p>
          <a:p>
            <a:pPr marR="0" lvl="0" algn="r" defTabSz="914400" rtl="1"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Ø"/>
              <a:tabLst/>
              <a:defRPr/>
            </a:pPr>
            <a:endParaRPr lang="he-IL" sz="3000" dirty="0" smtClean="0">
              <a:solidFill>
                <a:srgbClr val="738AC8"/>
              </a:solidFill>
              <a:cs typeface="+mj-cs"/>
            </a:endParaRPr>
          </a:p>
          <a:p>
            <a:pPr marR="0" lvl="0" algn="r" defTabSz="914400" rtl="1"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Ø"/>
              <a:tabLst/>
              <a:defRPr/>
            </a:pPr>
            <a:endParaRPr kumimoji="0" lang="en-US" sz="3200" b="0" i="0" u="none" strike="noStrike" kern="0" cap="none" spc="0" normalizeH="0" baseline="0" noProof="0" dirty="0" smtClean="0">
              <a:ln>
                <a:noFill/>
              </a:ln>
              <a:solidFill>
                <a:srgbClr val="000000"/>
              </a:solidFill>
              <a:effectLst/>
              <a:uLnTx/>
              <a:uFillTx/>
              <a:latin typeface="Arial"/>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90D9F2-4194-46D2-9071-07E31CEB1804}" type="slidenum">
              <a:rPr lang="he-IL" smtClean="0"/>
              <a:pPr/>
              <a:t>66</a:t>
            </a:fld>
            <a:endParaRPr lang="he-IL"/>
          </a:p>
        </p:txBody>
      </p:sp>
      <p:sp>
        <p:nvSpPr>
          <p:cNvPr id="1026" name="AutoShape 2" descr="Image result for ready"/>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027" name="Picture 3" descr="C:\Users\USER\Desktop\imgres.jpg"/>
          <p:cNvPicPr>
            <a:picLocks noChangeAspect="1" noChangeArrowheads="1"/>
          </p:cNvPicPr>
          <p:nvPr/>
        </p:nvPicPr>
        <p:blipFill>
          <a:blip r:embed="rId2" cstate="print"/>
          <a:srcRect/>
          <a:stretch>
            <a:fillRect/>
          </a:stretch>
        </p:blipFill>
        <p:spPr bwMode="auto">
          <a:xfrm>
            <a:off x="0" y="0"/>
            <a:ext cx="6754351" cy="4824536"/>
          </a:xfrm>
          <a:prstGeom prst="rect">
            <a:avLst/>
          </a:prstGeom>
          <a:noFill/>
        </p:spPr>
      </p:pic>
      <p:sp>
        <p:nvSpPr>
          <p:cNvPr id="7" name="TextBox 6"/>
          <p:cNvSpPr txBox="1"/>
          <p:nvPr/>
        </p:nvSpPr>
        <p:spPr>
          <a:xfrm>
            <a:off x="683568" y="5301208"/>
            <a:ext cx="6120680" cy="707886"/>
          </a:xfrm>
          <a:prstGeom prst="rect">
            <a:avLst/>
          </a:prstGeom>
          <a:noFill/>
        </p:spPr>
        <p:txBody>
          <a:bodyPr wrap="square" rtlCol="1">
            <a:spAutoFit/>
          </a:bodyPr>
          <a:lstStyle/>
          <a:p>
            <a:r>
              <a:rPr lang="he-IL" sz="4000" dirty="0" smtClean="0"/>
              <a:t>בוחן פתע...</a:t>
            </a:r>
            <a:endParaRPr lang="he-IL" sz="4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בוחן: טיפול </a:t>
            </a:r>
            <a:r>
              <a:rPr lang="he-IL" dirty="0" smtClean="0"/>
              <a:t>דינמי קצר מועד</a:t>
            </a:r>
            <a:endParaRPr lang="he-IL" dirty="0"/>
          </a:p>
        </p:txBody>
      </p:sp>
      <p:sp>
        <p:nvSpPr>
          <p:cNvPr id="3" name="Content Placeholder 2"/>
          <p:cNvSpPr>
            <a:spLocks noGrp="1"/>
          </p:cNvSpPr>
          <p:nvPr>
            <p:ph idx="1"/>
          </p:nvPr>
        </p:nvSpPr>
        <p:spPr/>
        <p:txBody>
          <a:bodyPr/>
          <a:lstStyle/>
          <a:p>
            <a:pPr marL="582613" indent="-514350">
              <a:buFont typeface="+mj-lt"/>
              <a:buAutoNum type="arabicPeriod"/>
            </a:pPr>
            <a:r>
              <a:rPr lang="he-IL" dirty="0" smtClean="0"/>
              <a:t>טיפול פסיכודינמי</a:t>
            </a:r>
          </a:p>
          <a:p>
            <a:pPr marL="582613" indent="-514350">
              <a:buFont typeface="+mj-lt"/>
              <a:buAutoNum type="arabicPeriod"/>
            </a:pPr>
            <a:r>
              <a:rPr lang="he-IL" dirty="0" smtClean="0"/>
              <a:t>טיפול דינמי קצר מועד</a:t>
            </a:r>
          </a:p>
          <a:p>
            <a:pPr marL="582613" indent="-514350">
              <a:buFont typeface="+mj-lt"/>
              <a:buAutoNum type="arabicPeriod"/>
            </a:pPr>
            <a:r>
              <a:rPr lang="he-IL" dirty="0" smtClean="0"/>
              <a:t>שתי גישות:</a:t>
            </a:r>
          </a:p>
          <a:p>
            <a:pPr marL="962025" lvl="1" indent="-514350">
              <a:buFont typeface="+mj-cs"/>
              <a:buAutoNum type="hebrew2Minus"/>
            </a:pPr>
            <a:r>
              <a:rPr lang="he-IL" dirty="0" smtClean="0"/>
              <a:t>טיפול מוגבל בזמן של מאן</a:t>
            </a:r>
          </a:p>
          <a:p>
            <a:pPr marL="962025" lvl="1" indent="-514350">
              <a:buFont typeface="+mj-cs"/>
              <a:buAutoNum type="hebrew2Minus"/>
            </a:pPr>
            <a:r>
              <a:rPr lang="he-IL" dirty="0" smtClean="0"/>
              <a:t>טיפול בינאישי</a:t>
            </a:r>
          </a:p>
          <a:p>
            <a:pPr marL="582613" indent="-514350">
              <a:buFont typeface="+mj-lt"/>
              <a:buAutoNum type="arabicPeriod"/>
            </a:pPr>
            <a:r>
              <a:rPr lang="he-IL" dirty="0" smtClean="0"/>
              <a:t>סיום טיפול ואישיות המטפל</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67</a:t>
            </a:fld>
            <a:endParaRPr lang="he-IL" dirty="0"/>
          </a:p>
        </p:txBody>
      </p:sp>
      <p:pic>
        <p:nvPicPr>
          <p:cNvPr id="5121" name="Picture 1" descr="C:\Users\USER\Desktop\images.png"/>
          <p:cNvPicPr>
            <a:picLocks noChangeAspect="1" noChangeArrowheads="1"/>
          </p:cNvPicPr>
          <p:nvPr/>
        </p:nvPicPr>
        <p:blipFill>
          <a:blip r:embed="rId2" cstate="print"/>
          <a:srcRect/>
          <a:stretch>
            <a:fillRect/>
          </a:stretch>
        </p:blipFill>
        <p:spPr bwMode="auto">
          <a:xfrm>
            <a:off x="539552" y="1869282"/>
            <a:ext cx="2736303" cy="3071886"/>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he-IL" dirty="0" smtClean="0">
                <a:solidFill>
                  <a:schemeClr val="accent6">
                    <a:lumMod val="60000"/>
                    <a:lumOff val="40000"/>
                  </a:schemeClr>
                </a:solidFill>
                <a:cs typeface="+mj-cs"/>
              </a:rPr>
              <a:t>טיפול דינמי קצר</a:t>
            </a:r>
            <a:r>
              <a:rPr lang="en-US" dirty="0" smtClean="0">
                <a:solidFill>
                  <a:schemeClr val="accent6">
                    <a:lumMod val="60000"/>
                    <a:lumOff val="40000"/>
                  </a:schemeClr>
                </a:solidFill>
                <a:cs typeface="+mj-cs"/>
              </a:rPr>
              <a:t> </a:t>
            </a:r>
            <a:r>
              <a:rPr lang="he-IL" dirty="0" smtClean="0">
                <a:solidFill>
                  <a:schemeClr val="accent6">
                    <a:lumMod val="60000"/>
                    <a:lumOff val="40000"/>
                  </a:schemeClr>
                </a:solidFill>
                <a:cs typeface="+mj-cs"/>
              </a:rPr>
              <a:t>מועד</a:t>
            </a:r>
            <a:r>
              <a:rPr lang="en-US" dirty="0" smtClean="0">
                <a:solidFill>
                  <a:schemeClr val="accent6">
                    <a:lumMod val="60000"/>
                    <a:lumOff val="40000"/>
                  </a:schemeClr>
                </a:solidFill>
                <a:cs typeface="+mj-cs"/>
              </a:rPr>
              <a:t/>
            </a:r>
            <a:br>
              <a:rPr lang="en-US" dirty="0" smtClean="0">
                <a:solidFill>
                  <a:schemeClr val="accent6">
                    <a:lumMod val="60000"/>
                    <a:lumOff val="40000"/>
                  </a:schemeClr>
                </a:solidFill>
                <a:cs typeface="+mj-cs"/>
              </a:rPr>
            </a:br>
            <a:endParaRPr lang="he-IL" dirty="0">
              <a:solidFill>
                <a:schemeClr val="accent6">
                  <a:lumMod val="60000"/>
                  <a:lumOff val="40000"/>
                </a:schemeClr>
              </a:solidFill>
              <a:cs typeface="+mj-cs"/>
            </a:endParaRPr>
          </a:p>
        </p:txBody>
      </p:sp>
      <p:sp>
        <p:nvSpPr>
          <p:cNvPr id="3" name="Subtitle 2"/>
          <p:cNvSpPr>
            <a:spLocks noGrp="1"/>
          </p:cNvSpPr>
          <p:nvPr>
            <p:ph type="subTitle" idx="1"/>
          </p:nvPr>
        </p:nvSpPr>
        <p:spPr>
          <a:xfrm>
            <a:off x="914400" y="2835275"/>
            <a:ext cx="7772400" cy="1508125"/>
          </a:xfrm>
        </p:spPr>
        <p:txBody>
          <a:bodyPr>
            <a:normAutofit/>
          </a:bodyPr>
          <a:lstStyle/>
          <a:p>
            <a:pPr>
              <a:spcBef>
                <a:spcPct val="0"/>
              </a:spcBef>
            </a:pPr>
            <a:r>
              <a:rPr lang="he-IL" sz="2800" dirty="0" smtClean="0">
                <a:solidFill>
                  <a:srgbClr val="CAF7F1"/>
                </a:solidFill>
                <a:cs typeface="+mj-cs"/>
              </a:rPr>
              <a:t>סיום פרק א'</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cs typeface="+mn-cs"/>
              </a:rPr>
              <a:t>דרכי הוראה</a:t>
            </a:r>
            <a:endParaRPr lang="he-IL" dirty="0">
              <a:cs typeface="+mn-cs"/>
            </a:endParaRPr>
          </a:p>
        </p:txBody>
      </p:sp>
      <p:sp>
        <p:nvSpPr>
          <p:cNvPr id="3" name="Content Placeholder 2"/>
          <p:cNvSpPr>
            <a:spLocks noGrp="1"/>
          </p:cNvSpPr>
          <p:nvPr>
            <p:ph idx="1"/>
          </p:nvPr>
        </p:nvSpPr>
        <p:spPr>
          <a:xfrm>
            <a:off x="250825" y="1784350"/>
            <a:ext cx="8435975" cy="4885010"/>
          </a:xfrm>
        </p:spPr>
        <p:txBody>
          <a:bodyPr>
            <a:normAutofit fontScale="70000" lnSpcReduction="20000"/>
          </a:bodyPr>
          <a:lstStyle/>
          <a:p>
            <a:pPr>
              <a:buNone/>
            </a:pPr>
            <a:r>
              <a:rPr lang="he-IL" sz="4000" b="1" dirty="0" smtClean="0">
                <a:cs typeface="+mn-cs"/>
              </a:rPr>
              <a:t>דרכי ההוראה במהלך השיעורים</a:t>
            </a:r>
            <a:r>
              <a:rPr lang="he-IL" sz="4000" dirty="0" smtClean="0">
                <a:cs typeface="+mn-cs"/>
              </a:rPr>
              <a:t> </a:t>
            </a:r>
            <a:endParaRPr lang="en-US" sz="4000" dirty="0" smtClean="0">
              <a:cs typeface="+mn-cs"/>
            </a:endParaRPr>
          </a:p>
          <a:p>
            <a:pPr lvl="1"/>
            <a:r>
              <a:rPr lang="he-IL" sz="3400" dirty="0" smtClean="0"/>
              <a:t>קריאה עצמאית לקראת כל שיעור</a:t>
            </a:r>
          </a:p>
          <a:p>
            <a:pPr lvl="1"/>
            <a:r>
              <a:rPr lang="he-IL" sz="3400" dirty="0" smtClean="0"/>
              <a:t>הרצאה פרונטאלית להשלמת חומר הקריאה</a:t>
            </a:r>
          </a:p>
          <a:p>
            <a:pPr lvl="1"/>
            <a:r>
              <a:rPr lang="he-IL" sz="3400" dirty="0" smtClean="0"/>
              <a:t>דיון בכיתה על החומר התיאורטי</a:t>
            </a:r>
          </a:p>
          <a:p>
            <a:pPr lvl="1"/>
            <a:r>
              <a:rPr lang="he-IL" sz="3400" dirty="0" smtClean="0"/>
              <a:t>שימוש במדיה להמחשת התכנים התיאורטיים</a:t>
            </a:r>
          </a:p>
          <a:p>
            <a:pPr lvl="1"/>
            <a:r>
              <a:rPr lang="he-IL" sz="3400" dirty="0" smtClean="0"/>
              <a:t>ניתוח מצבים ותרגול חוויתי בכיתה</a:t>
            </a:r>
          </a:p>
          <a:p>
            <a:r>
              <a:rPr lang="he-IL" dirty="0" smtClean="0">
                <a:cs typeface="+mn-cs"/>
              </a:rPr>
              <a:t> </a:t>
            </a:r>
            <a:endParaRPr lang="en-US" dirty="0" smtClean="0">
              <a:cs typeface="+mn-cs"/>
            </a:endParaRPr>
          </a:p>
          <a:p>
            <a:r>
              <a:rPr lang="he-IL" b="1" dirty="0" smtClean="0">
                <a:cs typeface="+mn-cs"/>
              </a:rPr>
              <a:t>אתר האינטרנט של הקורס</a:t>
            </a:r>
            <a:endParaRPr lang="en-US" dirty="0" smtClean="0">
              <a:cs typeface="+mn-cs"/>
            </a:endParaRPr>
          </a:p>
          <a:p>
            <a:r>
              <a:rPr lang="en-US" u="sng" dirty="0" smtClean="0">
                <a:cs typeface="+mn-cs"/>
                <a:hlinkClick r:id="rId2"/>
              </a:rPr>
              <a:t>http://www.daniel.weishut.com/MichlalaShortTherapy.html</a:t>
            </a:r>
            <a:endParaRPr lang="en-US" dirty="0" smtClean="0">
              <a:cs typeface="+mn-cs"/>
            </a:endParaRPr>
          </a:p>
          <a:p>
            <a:r>
              <a:rPr lang="he-IL" dirty="0" smtClean="0">
                <a:cs typeface="+mn-cs"/>
              </a:rPr>
              <a:t> </a:t>
            </a:r>
            <a:endParaRPr lang="en-US" dirty="0" smtClean="0">
              <a:cs typeface="+mn-cs"/>
            </a:endParaRPr>
          </a:p>
          <a:p>
            <a:r>
              <a:rPr lang="he-IL" dirty="0" smtClean="0">
                <a:cs typeface="+mn-cs"/>
              </a:rPr>
              <a:t> </a:t>
            </a:r>
            <a:endParaRPr lang="en-US" dirty="0" smtClean="0">
              <a:cs typeface="+mn-cs"/>
            </a:endParaRPr>
          </a:p>
          <a:p>
            <a:r>
              <a:rPr lang="he-IL" b="1" dirty="0" smtClean="0">
                <a:cs typeface="+mn-cs"/>
              </a:rPr>
              <a:t>פרטים ליצירת קשר עם המרצה</a:t>
            </a:r>
            <a:endParaRPr lang="en-US" dirty="0" smtClean="0">
              <a:cs typeface="+mn-cs"/>
            </a:endParaRPr>
          </a:p>
          <a:p>
            <a:pPr lvl="1"/>
            <a:r>
              <a:rPr lang="he-IL" sz="3400" dirty="0" smtClean="0">
                <a:cs typeface="+mn-cs"/>
              </a:rPr>
              <a:t>טלפון: 02.5323428, דוא"ל: </a:t>
            </a:r>
            <a:r>
              <a:rPr lang="en-US" sz="3400" u="sng" dirty="0" smtClean="0">
                <a:cs typeface="+mn-cs"/>
                <a:hlinkClick r:id="rId3"/>
              </a:rPr>
              <a:t>daniel@weishut.com</a:t>
            </a:r>
            <a:endParaRPr lang="en-US" sz="3400" dirty="0" smtClean="0">
              <a:cs typeface="+mn-cs"/>
            </a:endParaRPr>
          </a:p>
        </p:txBody>
      </p:sp>
      <p:sp>
        <p:nvSpPr>
          <p:cNvPr id="4" name="Slide Number Placeholder 3"/>
          <p:cNvSpPr>
            <a:spLocks noGrp="1"/>
          </p:cNvSpPr>
          <p:nvPr>
            <p:ph type="sldNum" sz="quarter" idx="12"/>
          </p:nvPr>
        </p:nvSpPr>
        <p:spPr/>
        <p:txBody>
          <a:bodyPr/>
          <a:lstStyle/>
          <a:p>
            <a:fld id="{1590D9F2-4194-46D2-9071-07E31CEB1804}" type="slidenum">
              <a:rPr lang="he-IL" smtClean="0"/>
              <a:pPr/>
              <a:t>7</a:t>
            </a:fld>
            <a:endParaRPr lang="he-I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cs typeface="+mn-cs"/>
              </a:rPr>
              <a:t>כללים בסיסיים</a:t>
            </a:r>
            <a:endParaRPr lang="he-IL" dirty="0">
              <a:cs typeface="+mn-cs"/>
            </a:endParaRPr>
          </a:p>
        </p:txBody>
      </p:sp>
      <p:sp>
        <p:nvSpPr>
          <p:cNvPr id="3" name="Content Placeholder 2"/>
          <p:cNvSpPr>
            <a:spLocks noGrp="1"/>
          </p:cNvSpPr>
          <p:nvPr>
            <p:ph idx="1"/>
          </p:nvPr>
        </p:nvSpPr>
        <p:spPr>
          <a:xfrm>
            <a:off x="250825" y="1784350"/>
            <a:ext cx="8435975" cy="4236938"/>
          </a:xfrm>
        </p:spPr>
        <p:txBody>
          <a:bodyPr>
            <a:normAutofit fontScale="92500" lnSpcReduction="10000"/>
          </a:bodyPr>
          <a:lstStyle/>
          <a:p>
            <a:pPr lvl="1"/>
            <a:r>
              <a:rPr lang="he-IL" sz="3800" dirty="0" smtClean="0"/>
              <a:t>יש להקפיד להגיע בזמן</a:t>
            </a:r>
          </a:p>
          <a:p>
            <a:pPr lvl="1"/>
            <a:r>
              <a:rPr lang="he-IL" sz="3800" dirty="0" smtClean="0">
                <a:cs typeface="+mn-cs"/>
              </a:rPr>
              <a:t>ניתן להיכנס באיחור של עד 15 ד'</a:t>
            </a:r>
          </a:p>
          <a:p>
            <a:pPr lvl="1"/>
            <a:r>
              <a:rPr lang="he-IL" sz="3800" dirty="0" smtClean="0"/>
              <a:t>יש לחתום שמית בכל שיעור</a:t>
            </a:r>
          </a:p>
          <a:p>
            <a:pPr lvl="1"/>
            <a:r>
              <a:rPr lang="he-IL" sz="3800" dirty="0" smtClean="0"/>
              <a:t>ניתן להיעדר עד פעמיים</a:t>
            </a:r>
            <a:endParaRPr lang="en-US" sz="3800" dirty="0" smtClean="0"/>
          </a:p>
          <a:p>
            <a:pPr lvl="1"/>
            <a:r>
              <a:rPr lang="he-IL" sz="3800" dirty="0" smtClean="0"/>
              <a:t>שימוש במחשב/טלפון רק לרישום השיעור</a:t>
            </a:r>
          </a:p>
          <a:p>
            <a:pPr lvl="1"/>
            <a:r>
              <a:rPr lang="he-IL" sz="3800" dirty="0" smtClean="0"/>
              <a:t>ניתן להכניס שתייה/לא ניתן להכניס אוכל</a:t>
            </a:r>
          </a:p>
          <a:p>
            <a:pPr lvl="1"/>
            <a:r>
              <a:rPr lang="he-IL" sz="3800" dirty="0" smtClean="0"/>
              <a:t>אפשר להכניס תינוקות עד 3 ח'</a:t>
            </a:r>
          </a:p>
        </p:txBody>
      </p:sp>
      <p:sp>
        <p:nvSpPr>
          <p:cNvPr id="4" name="Slide Number Placeholder 3"/>
          <p:cNvSpPr>
            <a:spLocks noGrp="1"/>
          </p:cNvSpPr>
          <p:nvPr>
            <p:ph type="sldNum" sz="quarter" idx="12"/>
          </p:nvPr>
        </p:nvSpPr>
        <p:spPr/>
        <p:txBody>
          <a:bodyPr/>
          <a:lstStyle/>
          <a:p>
            <a:fld id="{1590D9F2-4194-46D2-9071-07E31CEB1804}" type="slidenum">
              <a:rPr lang="he-IL" smtClean="0"/>
              <a:pPr/>
              <a:t>8</a:t>
            </a:fld>
            <a:endParaRPr lang="he-I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cs typeface="+mn-cs"/>
              </a:rPr>
              <a:t>שיעורים</a:t>
            </a:r>
            <a:endParaRPr lang="he-IL" dirty="0">
              <a:cs typeface="+mn-cs"/>
            </a:endParaRPr>
          </a:p>
        </p:txBody>
      </p:sp>
      <p:graphicFrame>
        <p:nvGraphicFramePr>
          <p:cNvPr id="5" name="Content Placeholder 4"/>
          <p:cNvGraphicFramePr>
            <a:graphicFrameLocks noGrp="1"/>
          </p:cNvGraphicFramePr>
          <p:nvPr>
            <p:ph idx="1"/>
          </p:nvPr>
        </p:nvGraphicFramePr>
        <p:xfrm>
          <a:off x="539552" y="1412776"/>
          <a:ext cx="8147248" cy="5067192"/>
        </p:xfrm>
        <a:graphic>
          <a:graphicData uri="http://schemas.openxmlformats.org/drawingml/2006/table">
            <a:tbl>
              <a:tblPr rtl="1" firstRow="1" bandRow="1">
                <a:tableStyleId>{8FD4443E-F989-4FC4-A0C8-D5A2AF1F390B}</a:tableStyleId>
              </a:tblPr>
              <a:tblGrid>
                <a:gridCol w="1300799"/>
                <a:gridCol w="4414741"/>
                <a:gridCol w="2431708"/>
              </a:tblGrid>
              <a:tr h="718158">
                <a:tc>
                  <a:txBody>
                    <a:bodyPr/>
                    <a:lstStyle/>
                    <a:p>
                      <a:pPr algn="r" rtl="1">
                        <a:lnSpc>
                          <a:spcPct val="150000"/>
                        </a:lnSpc>
                        <a:spcAft>
                          <a:spcPts val="0"/>
                        </a:spcAft>
                      </a:pPr>
                      <a:r>
                        <a:rPr lang="he-IL" sz="2400" b="1" dirty="0">
                          <a:latin typeface="Times New Roman"/>
                          <a:ea typeface="Times New Roman"/>
                          <a:cs typeface="Arial"/>
                        </a:rPr>
                        <a:t>מס' </a:t>
                      </a:r>
                      <a:r>
                        <a:rPr lang="he-IL" sz="2400" b="1" dirty="0" smtClean="0">
                          <a:latin typeface="Times New Roman"/>
                          <a:ea typeface="Times New Roman"/>
                          <a:cs typeface="Arial"/>
                        </a:rPr>
                        <a:t>השיעור</a:t>
                      </a:r>
                      <a:endParaRPr lang="en-US" sz="2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he-IL" sz="2400" b="1">
                          <a:latin typeface="Times New Roman"/>
                          <a:ea typeface="Times New Roman"/>
                          <a:cs typeface="Arial"/>
                        </a:rPr>
                        <a:t>נושא השיעור</a:t>
                      </a:r>
                      <a:endParaRPr lang="en-US" sz="2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he-IL" sz="2400" b="1">
                          <a:latin typeface="Times New Roman"/>
                          <a:ea typeface="Times New Roman"/>
                          <a:cs typeface="Arial"/>
                        </a:rPr>
                        <a:t>קריאה נדרשת</a:t>
                      </a:r>
                      <a:endParaRPr lang="en-US" sz="2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8158">
                <a:tc>
                  <a:txBody>
                    <a:bodyPr/>
                    <a:lstStyle/>
                    <a:p>
                      <a:pPr algn="r" rtl="1">
                        <a:lnSpc>
                          <a:spcPct val="150000"/>
                        </a:lnSpc>
                        <a:spcAft>
                          <a:spcPts val="0"/>
                        </a:spcAft>
                      </a:pPr>
                      <a:r>
                        <a:rPr lang="he-IL" sz="2400">
                          <a:latin typeface="Times New Roman"/>
                          <a:ea typeface="Times New Roman"/>
                          <a:cs typeface="Arial"/>
                        </a:rPr>
                        <a:t>1</a:t>
                      </a:r>
                      <a:endParaRPr lang="en-US" sz="2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he-IL" sz="2400">
                          <a:latin typeface="Times New Roman"/>
                          <a:ea typeface="Times New Roman"/>
                          <a:cs typeface="Arial"/>
                        </a:rPr>
                        <a:t>מבוא לטיפול קצר מועד</a:t>
                      </a:r>
                      <a:endParaRPr lang="en-US" sz="2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a:lnSpc>
                          <a:spcPct val="150000"/>
                        </a:lnSpc>
                        <a:spcAft>
                          <a:spcPts val="0"/>
                        </a:spcAft>
                      </a:pPr>
                      <a:endParaRPr lang="en-US" sz="2400">
                        <a:latin typeface="Arial"/>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8158">
                <a:tc>
                  <a:txBody>
                    <a:bodyPr/>
                    <a:lstStyle/>
                    <a:p>
                      <a:pPr algn="r" rtl="1">
                        <a:lnSpc>
                          <a:spcPct val="150000"/>
                        </a:lnSpc>
                        <a:spcAft>
                          <a:spcPts val="0"/>
                        </a:spcAft>
                      </a:pPr>
                      <a:r>
                        <a:rPr lang="he-IL" sz="2400">
                          <a:latin typeface="Times New Roman"/>
                          <a:ea typeface="Times New Roman"/>
                          <a:cs typeface="Arial"/>
                        </a:rPr>
                        <a:t>2-6</a:t>
                      </a:r>
                      <a:endParaRPr lang="en-US" sz="2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lvl="0" indent="-457200" algn="r" rtl="1">
                        <a:lnSpc>
                          <a:spcPct val="150000"/>
                        </a:lnSpc>
                        <a:spcAft>
                          <a:spcPts val="0"/>
                        </a:spcAft>
                        <a:buFont typeface="+mj-lt"/>
                        <a:buNone/>
                      </a:pPr>
                      <a:r>
                        <a:rPr lang="he-IL" sz="2400" dirty="0" smtClean="0">
                          <a:latin typeface="Times New Roman"/>
                          <a:ea typeface="Times New Roman"/>
                          <a:cs typeface="Arial"/>
                        </a:rPr>
                        <a:t>א. טיפול </a:t>
                      </a:r>
                      <a:r>
                        <a:rPr lang="he-IL" sz="2400" dirty="0">
                          <a:latin typeface="Times New Roman"/>
                          <a:ea typeface="Times New Roman"/>
                          <a:cs typeface="Arial"/>
                        </a:rPr>
                        <a:t>דינמי קצר</a:t>
                      </a:r>
                      <a:endParaRPr lang="en-US" sz="2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he-IL" sz="2400">
                          <a:latin typeface="Times New Roman"/>
                          <a:ea typeface="Times New Roman"/>
                          <a:cs typeface="Arial"/>
                        </a:rPr>
                        <a:t>מאמרים 1-9</a:t>
                      </a:r>
                      <a:endParaRPr lang="en-US" sz="2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8158">
                <a:tc>
                  <a:txBody>
                    <a:bodyPr/>
                    <a:lstStyle/>
                    <a:p>
                      <a:pPr algn="r" rtl="1">
                        <a:lnSpc>
                          <a:spcPct val="150000"/>
                        </a:lnSpc>
                        <a:spcAft>
                          <a:spcPts val="0"/>
                        </a:spcAft>
                      </a:pPr>
                      <a:r>
                        <a:rPr lang="he-IL" sz="2400">
                          <a:latin typeface="Times New Roman"/>
                          <a:ea typeface="Times New Roman"/>
                          <a:cs typeface="Arial"/>
                        </a:rPr>
                        <a:t>7-11</a:t>
                      </a:r>
                      <a:endParaRPr lang="en-US" sz="2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lvl="0" indent="-457200" algn="r" rtl="1">
                        <a:lnSpc>
                          <a:spcPct val="150000"/>
                        </a:lnSpc>
                        <a:spcAft>
                          <a:spcPts val="0"/>
                        </a:spcAft>
                        <a:buFont typeface="+mj-lt"/>
                        <a:buNone/>
                      </a:pPr>
                      <a:r>
                        <a:rPr lang="he-IL" sz="2400" dirty="0" smtClean="0">
                          <a:latin typeface="Times New Roman"/>
                          <a:ea typeface="Times New Roman"/>
                          <a:cs typeface="Arial"/>
                        </a:rPr>
                        <a:t>ב.</a:t>
                      </a:r>
                      <a:r>
                        <a:rPr lang="he-IL" sz="2400" baseline="0" dirty="0" smtClean="0">
                          <a:latin typeface="Times New Roman"/>
                          <a:ea typeface="Times New Roman"/>
                          <a:cs typeface="Arial"/>
                        </a:rPr>
                        <a:t> </a:t>
                      </a:r>
                      <a:r>
                        <a:rPr lang="he-IL" sz="2400" dirty="0" smtClean="0">
                          <a:latin typeface="Times New Roman"/>
                          <a:ea typeface="Times New Roman"/>
                          <a:cs typeface="Arial"/>
                        </a:rPr>
                        <a:t>טיפול </a:t>
                      </a:r>
                      <a:r>
                        <a:rPr lang="he-IL" sz="2400" dirty="0">
                          <a:latin typeface="Times New Roman"/>
                          <a:ea typeface="Times New Roman"/>
                          <a:cs typeface="Arial"/>
                        </a:rPr>
                        <a:t>התנהגותי-קוגניטיבי</a:t>
                      </a:r>
                      <a:endParaRPr lang="en-US" sz="2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he-IL" sz="2400">
                          <a:latin typeface="Times New Roman"/>
                          <a:ea typeface="Times New Roman"/>
                          <a:cs typeface="Arial"/>
                        </a:rPr>
                        <a:t>מאמרים 10-17</a:t>
                      </a:r>
                      <a:endParaRPr lang="en-US" sz="2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8158">
                <a:tc>
                  <a:txBody>
                    <a:bodyPr/>
                    <a:lstStyle/>
                    <a:p>
                      <a:pPr algn="r" rtl="1">
                        <a:lnSpc>
                          <a:spcPct val="150000"/>
                        </a:lnSpc>
                        <a:spcAft>
                          <a:spcPts val="0"/>
                        </a:spcAft>
                      </a:pPr>
                      <a:r>
                        <a:rPr lang="he-IL" sz="2400">
                          <a:latin typeface="Times New Roman"/>
                          <a:ea typeface="Times New Roman"/>
                          <a:cs typeface="Arial"/>
                        </a:rPr>
                        <a:t>12-13</a:t>
                      </a:r>
                      <a:endParaRPr lang="en-US" sz="2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lvl="0" indent="-457200" algn="r" rtl="1">
                        <a:lnSpc>
                          <a:spcPct val="150000"/>
                        </a:lnSpc>
                        <a:spcAft>
                          <a:spcPts val="0"/>
                        </a:spcAft>
                        <a:buFont typeface="+mj-lt"/>
                        <a:buNone/>
                      </a:pPr>
                      <a:r>
                        <a:rPr lang="he-IL" sz="2400" dirty="0" smtClean="0">
                          <a:latin typeface="Times New Roman"/>
                          <a:ea typeface="Times New Roman"/>
                          <a:cs typeface="Arial"/>
                        </a:rPr>
                        <a:t>ג. טיפול </a:t>
                      </a:r>
                      <a:r>
                        <a:rPr lang="he-IL" sz="2400" dirty="0">
                          <a:latin typeface="Times New Roman"/>
                          <a:ea typeface="Times New Roman"/>
                          <a:cs typeface="Arial"/>
                        </a:rPr>
                        <a:t>ווירטואלי, אתיקה </a:t>
                      </a:r>
                      <a:endParaRPr lang="he-IL" sz="2400" dirty="0" smtClean="0">
                        <a:latin typeface="Times New Roman"/>
                        <a:ea typeface="Times New Roman"/>
                        <a:cs typeface="Arial"/>
                      </a:endParaRPr>
                    </a:p>
                    <a:p>
                      <a:pPr marL="457200" lvl="0" indent="-457200" algn="r" rtl="1">
                        <a:lnSpc>
                          <a:spcPct val="150000"/>
                        </a:lnSpc>
                        <a:spcAft>
                          <a:spcPts val="0"/>
                        </a:spcAft>
                        <a:buFont typeface="+mj-lt"/>
                        <a:buNone/>
                      </a:pPr>
                      <a:r>
                        <a:rPr lang="he-IL" sz="2400" dirty="0" smtClean="0">
                          <a:latin typeface="Times New Roman"/>
                          <a:ea typeface="Times New Roman"/>
                          <a:cs typeface="Arial"/>
                        </a:rPr>
                        <a:t>   ורגישות </a:t>
                      </a:r>
                      <a:r>
                        <a:rPr lang="he-IL" sz="2400" dirty="0">
                          <a:latin typeface="Times New Roman"/>
                          <a:ea typeface="Times New Roman"/>
                          <a:cs typeface="Arial"/>
                        </a:rPr>
                        <a:t>תרבותית</a:t>
                      </a:r>
                      <a:endParaRPr lang="en-US" sz="2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he-IL" sz="2400" dirty="0">
                          <a:latin typeface="Times New Roman"/>
                          <a:ea typeface="Times New Roman"/>
                          <a:cs typeface="Arial"/>
                        </a:rPr>
                        <a:t>מאמרים 18-20</a:t>
                      </a:r>
                      <a:endParaRPr lang="en-US" sz="2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8158">
                <a:tc>
                  <a:txBody>
                    <a:bodyPr/>
                    <a:lstStyle/>
                    <a:p>
                      <a:pPr algn="r" rtl="1">
                        <a:lnSpc>
                          <a:spcPct val="150000"/>
                        </a:lnSpc>
                        <a:spcAft>
                          <a:spcPts val="0"/>
                        </a:spcAft>
                      </a:pPr>
                      <a:r>
                        <a:rPr lang="he-IL" sz="2400">
                          <a:latin typeface="Times New Roman"/>
                          <a:ea typeface="Times New Roman"/>
                          <a:cs typeface="Arial"/>
                        </a:rPr>
                        <a:t>14</a:t>
                      </a:r>
                      <a:endParaRPr lang="en-US" sz="2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he-IL" sz="2400">
                          <a:latin typeface="Times New Roman"/>
                          <a:ea typeface="Times New Roman"/>
                          <a:cs typeface="Arial"/>
                        </a:rPr>
                        <a:t>נושאים פתוחים וסיכום הקורס</a:t>
                      </a:r>
                      <a:endParaRPr lang="en-US" sz="2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a:spcAft>
                          <a:spcPts val="0"/>
                        </a:spcAft>
                      </a:pPr>
                      <a:endParaRPr lang="en-US" sz="2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590D9F2-4194-46D2-9071-07E31CEB1804}" type="slidenum">
              <a:rPr lang="he-IL" smtClean="0"/>
              <a:pPr/>
              <a:t>9</a:t>
            </a:fld>
            <a:endParaRPr lang="he-I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9154</TotalTime>
  <Words>2224</Words>
  <Application>Microsoft Office PowerPoint</Application>
  <PresentationFormat>On-screen Show (4:3)</PresentationFormat>
  <Paragraphs>543</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Metro</vt:lpstr>
      <vt:lpstr>טיפול קצר מועד</vt:lpstr>
      <vt:lpstr>הדמיה</vt:lpstr>
      <vt:lpstr>ד"ר דניאל ווייסהוט</vt:lpstr>
      <vt:lpstr>מבוא</vt:lpstr>
      <vt:lpstr>מטרות ותכנים</vt:lpstr>
      <vt:lpstr>מטרות ותכנים</vt:lpstr>
      <vt:lpstr>דרכי הוראה</vt:lpstr>
      <vt:lpstr>כללים בסיסיים</vt:lpstr>
      <vt:lpstr>שיעורים</vt:lpstr>
      <vt:lpstr>חובות וציונים</vt:lpstr>
      <vt:lpstr>שימו לב...</vt:lpstr>
      <vt:lpstr>ומה הכי חשוב בקורס?</vt:lpstr>
      <vt:lpstr>בהצלחה!</vt:lpstr>
      <vt:lpstr>טיפול דינמי קצר מועד </vt:lpstr>
      <vt:lpstr>טיפול פסיכודינמי</vt:lpstr>
      <vt:lpstr>טיפול פסיכודינמי - הגדרות כלליות</vt:lpstr>
      <vt:lpstr>טיפול פסיכודינמי – מושגי יסוד</vt:lpstr>
      <vt:lpstr>טיפול פסיכודינמי – תהליכים נפוצים</vt:lpstr>
      <vt:lpstr>טיפול פסיכודינמי – טכניקות</vt:lpstr>
      <vt:lpstr>טיפול פסיכודינמי – טכניקות</vt:lpstr>
      <vt:lpstr>Slide 21</vt:lpstr>
      <vt:lpstr>טיפול דינמי קצר מועד</vt:lpstr>
      <vt:lpstr>טיפול דינמי קצר מועד - הגדרה</vt:lpstr>
      <vt:lpstr>סקירה היסטורית: תיאורטיקנים</vt:lpstr>
      <vt:lpstr>מאפייני הטיפול הדינמי הקצר</vt:lpstr>
      <vt:lpstr>מאפייני הטיפול הדינמי הקצר</vt:lpstr>
      <vt:lpstr>אורך הטיפול</vt:lpstr>
      <vt:lpstr>מאפייני הטיפול הדינמי הקצר</vt:lpstr>
      <vt:lpstr>מוקדים טיפוליים </vt:lpstr>
      <vt:lpstr>מאפייני הטיפול הדינמי הקצר</vt:lpstr>
      <vt:lpstr>יעילות טיפול דינמי קצר מועד</vt:lpstr>
      <vt:lpstr>לפי מה בוחרים בטיפול דינמי קצר?</vt:lpstr>
      <vt:lpstr>מתי בכל זאת נמליץ על טיפול ארוך?  </vt:lpstr>
      <vt:lpstr>Slide 34</vt:lpstr>
      <vt:lpstr>הטיפול המוגבל בזמן של מאן</vt:lpstr>
      <vt:lpstr>עקרונות הטיפול</vt:lpstr>
      <vt:lpstr>4 מצבי הקונפליקט</vt:lpstr>
      <vt:lpstr>תנאים לטיפול קצר</vt:lpstr>
      <vt:lpstr>שלבים לפני תחילת הטיפול</vt:lpstr>
      <vt:lpstr>שלבים בטיפול</vt:lpstr>
      <vt:lpstr>הסוגיה המרכזית</vt:lpstr>
      <vt:lpstr>הסוגיה המרכזית - דוגמא</vt:lpstr>
      <vt:lpstr>תיאור מקרה</vt:lpstr>
      <vt:lpstr>תיאור מקרה - המשך</vt:lpstr>
      <vt:lpstr>Slide 45</vt:lpstr>
      <vt:lpstr>טיפול במשבר, ההיבט הבינאישי</vt:lpstr>
      <vt:lpstr>שני סוגים של משבר</vt:lpstr>
      <vt:lpstr>ההיבט הבינאישי במשבר</vt:lpstr>
      <vt:lpstr>טיפול קצר מועד במשבר: מה עושים?</vt:lpstr>
      <vt:lpstr>תיאור מקרה: הפעלות</vt:lpstr>
      <vt:lpstr>Slide 51</vt:lpstr>
      <vt:lpstr>טיפול דינמי בינאישי Interpersonal Psychotherapy</vt:lpstr>
      <vt:lpstr>טיפול בינאישי: רעיון כללי</vt:lpstr>
      <vt:lpstr>טיפול בינאישי: מקורות תיאורטיים</vt:lpstr>
      <vt:lpstr>המשולש הבינאישי</vt:lpstr>
      <vt:lpstr>Slide 56</vt:lpstr>
      <vt:lpstr>טיפול בינאישי: מטרות</vt:lpstr>
      <vt:lpstr>טיפול בינאישי: שיטת עבודה (טקטיקות)</vt:lpstr>
      <vt:lpstr>תיאור מקרה: טיפול בינאישי</vt:lpstr>
      <vt:lpstr>Slide 60</vt:lpstr>
      <vt:lpstr>סוגיות נבחרות ובוחן</vt:lpstr>
      <vt:lpstr>הסיום בטיפול: גישה מנחה</vt:lpstr>
      <vt:lpstr>הסיום בטיפול: עקרונות</vt:lpstr>
      <vt:lpstr>הסיום בטיפול: קשיים שבדרך</vt:lpstr>
      <vt:lpstr>Slide 65</vt:lpstr>
      <vt:lpstr>Slide 66</vt:lpstr>
      <vt:lpstr>בוחן: טיפול דינמי קצר מועד</vt:lpstr>
      <vt:lpstr>טיפול דינמי קצר מועד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טיפול פסיכודינמי קצר</dc:title>
  <dc:creator>USER</dc:creator>
  <cp:lastModifiedBy>USER</cp:lastModifiedBy>
  <cp:revision>818</cp:revision>
  <dcterms:created xsi:type="dcterms:W3CDTF">2014-10-11T09:03:46Z</dcterms:created>
  <dcterms:modified xsi:type="dcterms:W3CDTF">2015-11-22T07:49:36Z</dcterms:modified>
</cp:coreProperties>
</file>